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sldIdLst>
    <p:sldId id="257" r:id="rId4"/>
    <p:sldId id="273" r:id="rId5"/>
    <p:sldId id="310" r:id="rId6"/>
    <p:sldId id="272" r:id="rId7"/>
    <p:sldId id="284" r:id="rId8"/>
    <p:sldId id="307" r:id="rId9"/>
    <p:sldId id="285" r:id="rId10"/>
    <p:sldId id="311" r:id="rId11"/>
    <p:sldId id="308" r:id="rId12"/>
    <p:sldId id="301" r:id="rId13"/>
    <p:sldId id="309" r:id="rId14"/>
    <p:sldId id="288" r:id="rId15"/>
    <p:sldId id="258" r:id="rId16"/>
    <p:sldId id="261" r:id="rId17"/>
    <p:sldId id="262" r:id="rId18"/>
    <p:sldId id="260" r:id="rId19"/>
    <p:sldId id="263" r:id="rId20"/>
    <p:sldId id="256" r:id="rId21"/>
    <p:sldId id="264" r:id="rId22"/>
    <p:sldId id="302" r:id="rId23"/>
    <p:sldId id="266" r:id="rId24"/>
    <p:sldId id="259"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0B8"/>
    <a:srgbClr val="B38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9120" autoAdjust="0"/>
  </p:normalViewPr>
  <p:slideViewPr>
    <p:cSldViewPr snapToGrid="0">
      <p:cViewPr varScale="1">
        <p:scale>
          <a:sx n="51" d="100"/>
          <a:sy n="51" d="100"/>
        </p:scale>
        <p:origin x="17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71C7E-89B2-404B-9B41-473364CD6AE1}" type="datetimeFigureOut">
              <a:rPr lang="sv-SE" smtClean="0"/>
              <a:t>2018-01-10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4A40D-F041-41C3-A5C9-F6647495B01C}" type="slidenum">
              <a:rPr lang="sv-SE" smtClean="0"/>
              <a:t>‹#›</a:t>
            </a:fld>
            <a:endParaRPr lang="sv-SE"/>
          </a:p>
        </p:txBody>
      </p:sp>
    </p:spTree>
    <p:extLst>
      <p:ext uri="{BB962C8B-B14F-4D97-AF65-F5344CB8AC3E}">
        <p14:creationId xmlns:p14="http://schemas.microsoft.com/office/powerpoint/2010/main" val="342548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ISO 9606 – är ett system för kvalificering</a:t>
            </a:r>
            <a:r>
              <a:rPr lang="sv-SE" baseline="0" dirty="0" smtClean="0"/>
              <a:t> av svetsare för att bedöma deras skicklighet inom begränsade giltighetsområden. Att ha ett svetsarprövningsintyg visar just det. Skicklighet i en viss metod, i ett visst läge, i ett visst material m.m. Men det säger ingenting om svetsarens förmåga att läsa ritningar, skära och bocka plåt, välja material, hantera tillsatsmaterial, skyddsutrustning, eller arbeta med kvalitetstänk.</a:t>
            </a:r>
          </a:p>
          <a:p>
            <a:endParaRPr lang="sv-SE" baseline="0" dirty="0" smtClean="0"/>
          </a:p>
        </p:txBody>
      </p:sp>
      <p:sp>
        <p:nvSpPr>
          <p:cNvPr id="4" name="Platshållare för bildnummer 3"/>
          <p:cNvSpPr>
            <a:spLocks noGrp="1"/>
          </p:cNvSpPr>
          <p:nvPr>
            <p:ph type="sldNum" sz="quarter" idx="10"/>
          </p:nvPr>
        </p:nvSpPr>
        <p:spPr/>
        <p:txBody>
          <a:bodyPr/>
          <a:lstStyle/>
          <a:p>
            <a:fld id="{D294A40D-F041-41C3-A5C9-F6647495B01C}" type="slidenum">
              <a:rPr lang="sv-SE" smtClean="0"/>
              <a:t>4</a:t>
            </a:fld>
            <a:endParaRPr lang="sv-SE"/>
          </a:p>
        </p:txBody>
      </p:sp>
    </p:spTree>
    <p:extLst>
      <p:ext uri="{BB962C8B-B14F-4D97-AF65-F5344CB8AC3E}">
        <p14:creationId xmlns:p14="http://schemas.microsoft.com/office/powerpoint/2010/main" val="149672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Det är verkligen något att sträva efter, som utbildare, som lärare, som elev. Att svetsutbildningen som man ger, arbetar med eller genomgår ger förutsättningarna att eleven ska kunna få sitt IW-diplom. Även om inte alla företag efterfrågar IW-diplom så gör företag det – om de känner till det. Statistiken visar att företag som befinner sig regionalt nära en IW-skola efterfrågar IW-diplom. De vet att dessa elever har tagit ett steg extra. De vet också att utbildaren tagit ett steg extra.</a:t>
            </a:r>
          </a:p>
          <a:p>
            <a:endParaRPr lang="sv-SE" baseline="0" dirty="0" smtClean="0"/>
          </a:p>
          <a:p>
            <a:r>
              <a:rPr lang="sv-SE" baseline="0" dirty="0" smtClean="0"/>
              <a:t>Utbildaren har ansökt och granskats av Svetskommissionens revisorer och det innebär att lokaler, läroplan och lärare håller hög kvalitet. Ja, det går att hålla hög kvalitet även utan godkännande av Svetskommissionen. Men varför inte låta sig granskas?</a:t>
            </a:r>
          </a:p>
          <a:p>
            <a:r>
              <a:rPr lang="sv-SE" baseline="0" dirty="0" smtClean="0"/>
              <a:t>Jag hör många skolor, och lärare ifrågasätta systemet. Varför IW? Inte ett enda företag runt min skola efterfrågar det.</a:t>
            </a:r>
          </a:p>
          <a:p>
            <a:endParaRPr lang="sv-SE" baseline="0" dirty="0" smtClean="0"/>
          </a:p>
          <a:p>
            <a:r>
              <a:rPr lang="sv-SE" baseline="0" dirty="0" smtClean="0"/>
              <a:t>Men visa företagen då, säger jag. Lär dem. Och ge eleven möjligheterna. Han eller hon kanske vill flytta senare.</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14</a:t>
            </a:fld>
            <a:endParaRPr lang="sv-SE"/>
          </a:p>
        </p:txBody>
      </p:sp>
    </p:spTree>
    <p:extLst>
      <p:ext uri="{BB962C8B-B14F-4D97-AF65-F5344CB8AC3E}">
        <p14:creationId xmlns:p14="http://schemas.microsoft.com/office/powerpoint/2010/main" val="62447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India</a:t>
            </a:r>
          </a:p>
          <a:p>
            <a:r>
              <a:rPr lang="sv-SE" dirty="0" smtClean="0"/>
              <a:t>Indonesia</a:t>
            </a:r>
          </a:p>
          <a:p>
            <a:r>
              <a:rPr lang="sv-SE" dirty="0" smtClean="0"/>
              <a:t>Japan</a:t>
            </a:r>
          </a:p>
          <a:p>
            <a:r>
              <a:rPr lang="sv-SE" dirty="0" err="1" smtClean="0"/>
              <a:t>People's</a:t>
            </a:r>
            <a:r>
              <a:rPr lang="sv-SE" dirty="0" smtClean="0"/>
              <a:t> </a:t>
            </a:r>
            <a:r>
              <a:rPr lang="sv-SE" dirty="0" err="1" smtClean="0"/>
              <a:t>Republic</a:t>
            </a:r>
            <a:r>
              <a:rPr lang="sv-SE" dirty="0" smtClean="0"/>
              <a:t> </a:t>
            </a:r>
            <a:r>
              <a:rPr lang="sv-SE" dirty="0" err="1" smtClean="0"/>
              <a:t>of</a:t>
            </a:r>
            <a:r>
              <a:rPr lang="sv-SE" dirty="0" smtClean="0"/>
              <a:t> China</a:t>
            </a:r>
          </a:p>
          <a:p>
            <a:r>
              <a:rPr lang="sv-SE" dirty="0" err="1" smtClean="0"/>
              <a:t>Republic</a:t>
            </a:r>
            <a:r>
              <a:rPr lang="sv-SE" dirty="0" smtClean="0"/>
              <a:t> </a:t>
            </a:r>
            <a:r>
              <a:rPr lang="sv-SE" dirty="0" err="1" smtClean="0"/>
              <a:t>of</a:t>
            </a:r>
            <a:r>
              <a:rPr lang="sv-SE" dirty="0" smtClean="0"/>
              <a:t> Korea</a:t>
            </a:r>
          </a:p>
          <a:p>
            <a:r>
              <a:rPr lang="sv-SE" dirty="0" smtClean="0"/>
              <a:t>Singapore</a:t>
            </a:r>
          </a:p>
          <a:p>
            <a:r>
              <a:rPr lang="sv-SE" dirty="0" smtClean="0"/>
              <a:t>Thailand</a:t>
            </a:r>
          </a:p>
          <a:p>
            <a:r>
              <a:rPr lang="sv-SE" dirty="0" err="1" smtClean="0"/>
              <a:t>Kazakhstan</a:t>
            </a:r>
            <a:endParaRPr lang="sv-SE" dirty="0" smtClean="0"/>
          </a:p>
          <a:p>
            <a:endParaRPr lang="sv-SE" dirty="0" smtClean="0"/>
          </a:p>
          <a:p>
            <a:r>
              <a:rPr lang="sv-SE" dirty="0" smtClean="0"/>
              <a:t>Australia</a:t>
            </a:r>
          </a:p>
          <a:p>
            <a:r>
              <a:rPr lang="sv-SE" dirty="0" smtClean="0"/>
              <a:t>New Zealand</a:t>
            </a:r>
          </a:p>
          <a:p>
            <a:endParaRPr lang="sv-SE" dirty="0" smtClean="0"/>
          </a:p>
          <a:p>
            <a:r>
              <a:rPr lang="sv-SE" dirty="0" smtClean="0"/>
              <a:t>Iran</a:t>
            </a:r>
          </a:p>
          <a:p>
            <a:r>
              <a:rPr lang="sv-SE" dirty="0" smtClean="0"/>
              <a:t>Nigeria</a:t>
            </a:r>
          </a:p>
          <a:p>
            <a:r>
              <a:rPr lang="sv-SE" dirty="0" smtClean="0"/>
              <a:t>South </a:t>
            </a:r>
            <a:r>
              <a:rPr lang="sv-SE" dirty="0" err="1" smtClean="0"/>
              <a:t>Africa</a:t>
            </a:r>
            <a:endParaRPr lang="sv-SE" dirty="0" smtClean="0"/>
          </a:p>
          <a:p>
            <a:r>
              <a:rPr lang="sv-SE" dirty="0" err="1" smtClean="0"/>
              <a:t>Egypt</a:t>
            </a:r>
            <a:endParaRPr lang="sv-SE" dirty="0" smtClean="0"/>
          </a:p>
          <a:p>
            <a:r>
              <a:rPr lang="sv-SE" dirty="0" err="1" smtClean="0"/>
              <a:t>America</a:t>
            </a:r>
            <a:endParaRPr lang="sv-SE" dirty="0" smtClean="0"/>
          </a:p>
          <a:p>
            <a:r>
              <a:rPr lang="sv-SE" dirty="0" smtClean="0"/>
              <a:t>Brazil</a:t>
            </a:r>
          </a:p>
          <a:p>
            <a:r>
              <a:rPr lang="sv-SE" dirty="0" smtClean="0"/>
              <a:t>Canada</a:t>
            </a:r>
          </a:p>
          <a:p>
            <a:endParaRPr lang="sv-SE" dirty="0" smtClean="0"/>
          </a:p>
          <a:p>
            <a:r>
              <a:rPr lang="sv-SE" dirty="0" err="1" smtClean="0"/>
              <a:t>Austria</a:t>
            </a:r>
            <a:endParaRPr lang="sv-SE" dirty="0" smtClean="0"/>
          </a:p>
          <a:p>
            <a:r>
              <a:rPr lang="sv-SE" dirty="0" err="1" smtClean="0"/>
              <a:t>Belgium</a:t>
            </a:r>
            <a:endParaRPr lang="sv-SE" dirty="0" smtClean="0"/>
          </a:p>
          <a:p>
            <a:r>
              <a:rPr lang="sv-SE" dirty="0" err="1" smtClean="0"/>
              <a:t>Bulgaria</a:t>
            </a:r>
            <a:endParaRPr lang="sv-SE" dirty="0" smtClean="0"/>
          </a:p>
          <a:p>
            <a:r>
              <a:rPr lang="sv-SE" dirty="0" smtClean="0"/>
              <a:t>Croatia</a:t>
            </a:r>
          </a:p>
          <a:p>
            <a:r>
              <a:rPr lang="sv-SE" dirty="0" err="1" smtClean="0"/>
              <a:t>Czech</a:t>
            </a:r>
            <a:r>
              <a:rPr lang="sv-SE" dirty="0" smtClean="0"/>
              <a:t> </a:t>
            </a:r>
            <a:r>
              <a:rPr lang="sv-SE" dirty="0" err="1" smtClean="0"/>
              <a:t>Republic</a:t>
            </a:r>
            <a:endParaRPr lang="sv-SE" dirty="0" smtClean="0"/>
          </a:p>
          <a:p>
            <a:r>
              <a:rPr lang="sv-SE" dirty="0" err="1" smtClean="0"/>
              <a:t>Denmark</a:t>
            </a:r>
            <a:endParaRPr lang="sv-SE" dirty="0" smtClean="0"/>
          </a:p>
          <a:p>
            <a:r>
              <a:rPr lang="sv-SE" dirty="0" smtClean="0"/>
              <a:t>Finland</a:t>
            </a:r>
          </a:p>
          <a:p>
            <a:r>
              <a:rPr lang="sv-SE" dirty="0" err="1" smtClean="0"/>
              <a:t>France</a:t>
            </a:r>
            <a:endParaRPr lang="sv-SE" dirty="0" smtClean="0"/>
          </a:p>
          <a:p>
            <a:r>
              <a:rPr lang="sv-SE" dirty="0" err="1" smtClean="0"/>
              <a:t>Greece</a:t>
            </a:r>
            <a:endParaRPr lang="sv-SE" dirty="0" smtClean="0"/>
          </a:p>
          <a:p>
            <a:r>
              <a:rPr lang="sv-SE" dirty="0" err="1" smtClean="0"/>
              <a:t>Germany</a:t>
            </a:r>
            <a:endParaRPr lang="sv-SE" dirty="0" smtClean="0"/>
          </a:p>
          <a:p>
            <a:r>
              <a:rPr lang="sv-SE" dirty="0" err="1" smtClean="0"/>
              <a:t>Hungary</a:t>
            </a:r>
            <a:endParaRPr lang="sv-SE" dirty="0" smtClean="0"/>
          </a:p>
          <a:p>
            <a:r>
              <a:rPr lang="sv-SE" dirty="0" err="1" smtClean="0"/>
              <a:t>Italy</a:t>
            </a:r>
            <a:endParaRPr lang="sv-SE" dirty="0" smtClean="0"/>
          </a:p>
          <a:p>
            <a:r>
              <a:rPr lang="sv-SE" dirty="0" err="1" smtClean="0"/>
              <a:t>Norway</a:t>
            </a:r>
            <a:endParaRPr lang="sv-SE" dirty="0" smtClean="0"/>
          </a:p>
          <a:p>
            <a:r>
              <a:rPr lang="sv-SE" dirty="0" err="1" smtClean="0"/>
              <a:t>Poland</a:t>
            </a:r>
            <a:endParaRPr lang="sv-SE" dirty="0" smtClean="0"/>
          </a:p>
          <a:p>
            <a:r>
              <a:rPr lang="sv-SE" dirty="0" smtClean="0"/>
              <a:t>Portugal</a:t>
            </a:r>
          </a:p>
          <a:p>
            <a:r>
              <a:rPr lang="sv-SE" dirty="0" err="1" smtClean="0"/>
              <a:t>Romania</a:t>
            </a:r>
            <a:endParaRPr lang="sv-SE" dirty="0" smtClean="0"/>
          </a:p>
          <a:p>
            <a:r>
              <a:rPr lang="sv-SE" dirty="0" err="1" smtClean="0"/>
              <a:t>Russian</a:t>
            </a:r>
            <a:r>
              <a:rPr lang="sv-SE" dirty="0" smtClean="0"/>
              <a:t> Federation</a:t>
            </a:r>
          </a:p>
          <a:p>
            <a:r>
              <a:rPr lang="sv-SE" dirty="0" err="1" smtClean="0"/>
              <a:t>Serbia</a:t>
            </a:r>
            <a:endParaRPr lang="sv-SE" dirty="0" smtClean="0"/>
          </a:p>
          <a:p>
            <a:r>
              <a:rPr lang="sv-SE" dirty="0" err="1" smtClean="0"/>
              <a:t>Slovakia</a:t>
            </a:r>
            <a:endParaRPr lang="sv-SE" dirty="0" smtClean="0"/>
          </a:p>
          <a:p>
            <a:r>
              <a:rPr lang="sv-SE" dirty="0" err="1" smtClean="0"/>
              <a:t>Slovenia</a:t>
            </a:r>
            <a:endParaRPr lang="sv-SE" dirty="0" smtClean="0"/>
          </a:p>
          <a:p>
            <a:r>
              <a:rPr lang="sv-SE" dirty="0" err="1" smtClean="0"/>
              <a:t>Spain</a:t>
            </a:r>
            <a:endParaRPr lang="sv-SE" dirty="0" smtClean="0"/>
          </a:p>
          <a:p>
            <a:r>
              <a:rPr lang="sv-SE" dirty="0" smtClean="0"/>
              <a:t>Sweden</a:t>
            </a:r>
          </a:p>
          <a:p>
            <a:r>
              <a:rPr lang="sv-SE" dirty="0" err="1" smtClean="0"/>
              <a:t>Switzerland</a:t>
            </a:r>
            <a:endParaRPr lang="sv-SE" dirty="0" smtClean="0"/>
          </a:p>
          <a:p>
            <a:r>
              <a:rPr lang="sv-SE" dirty="0" smtClean="0"/>
              <a:t>The </a:t>
            </a:r>
            <a:r>
              <a:rPr lang="sv-SE" dirty="0" err="1" smtClean="0"/>
              <a:t>Netherlands</a:t>
            </a:r>
            <a:endParaRPr lang="sv-SE" dirty="0" smtClean="0"/>
          </a:p>
          <a:p>
            <a:r>
              <a:rPr lang="sv-SE" dirty="0" err="1" smtClean="0"/>
              <a:t>Turkey</a:t>
            </a:r>
            <a:endParaRPr lang="sv-SE" dirty="0" smtClean="0"/>
          </a:p>
          <a:p>
            <a:r>
              <a:rPr lang="sv-SE" dirty="0" err="1" smtClean="0"/>
              <a:t>Ukraine</a:t>
            </a:r>
            <a:endParaRPr lang="sv-SE" dirty="0" smtClean="0"/>
          </a:p>
          <a:p>
            <a:r>
              <a:rPr lang="sv-SE" dirty="0" smtClean="0"/>
              <a:t>United </a:t>
            </a:r>
            <a:r>
              <a:rPr lang="sv-SE" dirty="0" err="1" smtClean="0"/>
              <a:t>Kingdom</a:t>
            </a:r>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15</a:t>
            </a:fld>
            <a:endParaRPr lang="sv-SE"/>
          </a:p>
        </p:txBody>
      </p:sp>
    </p:spTree>
    <p:extLst>
      <p:ext uri="{BB962C8B-B14F-4D97-AF65-F5344CB8AC3E}">
        <p14:creationId xmlns:p14="http://schemas.microsoft.com/office/powerpoint/2010/main" val="155671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IW-anslutna länder</a:t>
            </a:r>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16</a:t>
            </a:fld>
            <a:endParaRPr lang="sv-SE"/>
          </a:p>
        </p:txBody>
      </p:sp>
    </p:spTree>
    <p:extLst>
      <p:ext uri="{BB962C8B-B14F-4D97-AF65-F5344CB8AC3E}">
        <p14:creationId xmlns:p14="http://schemas.microsoft.com/office/powerpoint/2010/main" val="170261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Övriga kostnader</a:t>
            </a:r>
          </a:p>
          <a:p>
            <a:pPr lvl="1"/>
            <a:r>
              <a:rPr lang="sv-SE" dirty="0" smtClean="0"/>
              <a:t>Dokumentation </a:t>
            </a:r>
          </a:p>
          <a:p>
            <a:pPr lvl="2"/>
            <a:r>
              <a:rPr lang="sv-SE" dirty="0" smtClean="0"/>
              <a:t>Kvalitetssystem</a:t>
            </a:r>
          </a:p>
          <a:p>
            <a:pPr lvl="2"/>
            <a:r>
              <a:rPr lang="sv-SE" dirty="0" smtClean="0"/>
              <a:t>Dokumentation för varje elev</a:t>
            </a:r>
          </a:p>
          <a:p>
            <a:pPr lvl="2"/>
            <a:r>
              <a:rPr lang="sv-SE" dirty="0" smtClean="0"/>
              <a:t>Examinationer</a:t>
            </a:r>
          </a:p>
          <a:p>
            <a:pPr lvl="2"/>
            <a:r>
              <a:rPr lang="sv-SE" dirty="0" smtClean="0"/>
              <a:t>Svetsarprövningsintyg</a:t>
            </a:r>
          </a:p>
          <a:p>
            <a:pPr lvl="2"/>
            <a:r>
              <a:rPr lang="sv-SE" dirty="0" smtClean="0"/>
              <a:t>Diplom</a:t>
            </a:r>
          </a:p>
          <a:p>
            <a:pPr lvl="1"/>
            <a:r>
              <a:rPr lang="sv-SE" dirty="0" smtClean="0"/>
              <a:t>Starttillstånd, insyning, godkännande – 28 000 kr</a:t>
            </a:r>
          </a:p>
          <a:p>
            <a:pPr lvl="1"/>
            <a:r>
              <a:rPr lang="sv-SE" dirty="0" smtClean="0"/>
              <a:t>Treårsrevisioner - 14 000 kr</a:t>
            </a:r>
          </a:p>
          <a:p>
            <a:pPr marL="0" indent="0">
              <a:buNone/>
            </a:pPr>
            <a:r>
              <a:rPr lang="sv-SE" dirty="0" smtClean="0"/>
              <a:t>		</a:t>
            </a:r>
          </a:p>
          <a:p>
            <a:pPr marL="0" indent="0">
              <a:buNone/>
            </a:pPr>
            <a:r>
              <a:rPr lang="sv-SE" dirty="0" smtClean="0"/>
              <a:t>Lokaler</a:t>
            </a:r>
          </a:p>
          <a:p>
            <a:pPr lvl="1"/>
            <a:r>
              <a:rPr lang="sv-SE" dirty="0" smtClean="0"/>
              <a:t>Utrustning</a:t>
            </a:r>
          </a:p>
          <a:p>
            <a:pPr lvl="1"/>
            <a:r>
              <a:rPr lang="sv-SE" dirty="0" smtClean="0"/>
              <a:t>Material</a:t>
            </a:r>
          </a:p>
          <a:p>
            <a:pPr lvl="1"/>
            <a:r>
              <a:rPr lang="sv-SE" dirty="0" smtClean="0"/>
              <a:t>Hälsa och säkerhet</a:t>
            </a:r>
          </a:p>
          <a:p>
            <a:pPr lvl="1"/>
            <a:endParaRPr lang="sv-SE" dirty="0" smtClean="0"/>
          </a:p>
          <a:p>
            <a:pPr marL="0" indent="0">
              <a:buNone/>
            </a:pPr>
            <a:r>
              <a:rPr lang="sv-SE" dirty="0" smtClean="0"/>
              <a:t>Kvalitetskrav på lärare</a:t>
            </a:r>
          </a:p>
          <a:p>
            <a:pPr lvl="1"/>
            <a:r>
              <a:rPr lang="sv-SE" dirty="0" smtClean="0"/>
              <a:t>IWS – ca 70 000</a:t>
            </a:r>
          </a:p>
          <a:p>
            <a:pPr lvl="1"/>
            <a:r>
              <a:rPr lang="sv-SE" dirty="0" smtClean="0"/>
              <a:t>Auktorisation för övervakning –</a:t>
            </a:r>
            <a:r>
              <a:rPr lang="sv-SE" baseline="0" dirty="0" smtClean="0"/>
              <a:t> </a:t>
            </a:r>
            <a:r>
              <a:rPr lang="sv-SE" dirty="0" smtClean="0"/>
              <a:t>5100</a:t>
            </a:r>
            <a:r>
              <a:rPr lang="sv-SE" baseline="0" dirty="0" smtClean="0"/>
              <a:t> – 6400 kr</a:t>
            </a:r>
            <a:endParaRPr lang="sv-SE" dirty="0" smtClean="0"/>
          </a:p>
          <a:p>
            <a:pPr lvl="1"/>
            <a:r>
              <a:rPr lang="sv-SE" dirty="0" smtClean="0"/>
              <a:t>Giltiga svetsarprövningsintyg, initialt tredjeparts,</a:t>
            </a:r>
            <a:r>
              <a:rPr lang="sv-SE" baseline="0" dirty="0" smtClean="0"/>
              <a:t> därefter</a:t>
            </a:r>
            <a:r>
              <a:rPr lang="sv-SE" dirty="0" smtClean="0"/>
              <a:t> material och tid för lärare</a:t>
            </a:r>
          </a:p>
        </p:txBody>
      </p:sp>
      <p:sp>
        <p:nvSpPr>
          <p:cNvPr id="4" name="Platshållare för bildnummer 3"/>
          <p:cNvSpPr>
            <a:spLocks noGrp="1"/>
          </p:cNvSpPr>
          <p:nvPr>
            <p:ph type="sldNum" sz="quarter" idx="10"/>
          </p:nvPr>
        </p:nvSpPr>
        <p:spPr/>
        <p:txBody>
          <a:bodyPr/>
          <a:lstStyle/>
          <a:p>
            <a:fld id="{D294A40D-F041-41C3-A5C9-F6647495B01C}" type="slidenum">
              <a:rPr lang="sv-SE" smtClean="0"/>
              <a:t>17</a:t>
            </a:fld>
            <a:endParaRPr lang="sv-SE"/>
          </a:p>
        </p:txBody>
      </p:sp>
    </p:spTree>
    <p:extLst>
      <p:ext uri="{BB962C8B-B14F-4D97-AF65-F5344CB8AC3E}">
        <p14:creationId xmlns:p14="http://schemas.microsoft.com/office/powerpoint/2010/main" val="12398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Antal IW-diplom 2017</a:t>
            </a:r>
          </a:p>
          <a:p>
            <a:r>
              <a:rPr lang="sv-SE" dirty="0" smtClean="0"/>
              <a:t>Antal</a:t>
            </a:r>
            <a:r>
              <a:rPr lang="sv-SE" baseline="0" dirty="0" smtClean="0"/>
              <a:t> godkända IW-utbildare</a:t>
            </a:r>
          </a:p>
          <a:p>
            <a:r>
              <a:rPr lang="sv-SE" baseline="0" dirty="0" smtClean="0"/>
              <a:t>Antal IW-gymnasieskolor </a:t>
            </a:r>
          </a:p>
          <a:p>
            <a:r>
              <a:rPr lang="sv-SE" baseline="0" dirty="0" smtClean="0"/>
              <a:t>Antal starttillstånd</a:t>
            </a:r>
          </a:p>
          <a:p>
            <a:r>
              <a:rPr lang="sv-SE" baseline="0" dirty="0" smtClean="0"/>
              <a:t>Antal ansökningar på väg in </a:t>
            </a:r>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18</a:t>
            </a:fld>
            <a:endParaRPr lang="sv-SE"/>
          </a:p>
        </p:txBody>
      </p:sp>
    </p:spTree>
    <p:extLst>
      <p:ext uri="{BB962C8B-B14F-4D97-AF65-F5344CB8AC3E}">
        <p14:creationId xmlns:p14="http://schemas.microsoft.com/office/powerpoint/2010/main" val="48889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21</a:t>
            </a:fld>
            <a:endParaRPr lang="sv-SE"/>
          </a:p>
        </p:txBody>
      </p:sp>
    </p:spTree>
    <p:extLst>
      <p:ext uri="{BB962C8B-B14F-4D97-AF65-F5344CB8AC3E}">
        <p14:creationId xmlns:p14="http://schemas.microsoft.com/office/powerpoint/2010/main" val="238794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Lånade bilder </a:t>
            </a:r>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5</a:t>
            </a:fld>
            <a:endParaRPr lang="sv-SE"/>
          </a:p>
        </p:txBody>
      </p:sp>
    </p:spTree>
    <p:extLst>
      <p:ext uri="{BB962C8B-B14F-4D97-AF65-F5344CB8AC3E}">
        <p14:creationId xmlns:p14="http://schemas.microsoft.com/office/powerpoint/2010/main" val="157615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Lånade bilder </a:t>
            </a:r>
          </a:p>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6</a:t>
            </a:fld>
            <a:endParaRPr lang="sv-SE"/>
          </a:p>
        </p:txBody>
      </p:sp>
    </p:spTree>
    <p:extLst>
      <p:ext uri="{BB962C8B-B14F-4D97-AF65-F5344CB8AC3E}">
        <p14:creationId xmlns:p14="http://schemas.microsoft.com/office/powerpoint/2010/main" val="265322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Lånade bilder </a:t>
            </a:r>
          </a:p>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7</a:t>
            </a:fld>
            <a:endParaRPr lang="sv-SE"/>
          </a:p>
        </p:txBody>
      </p:sp>
    </p:spTree>
    <p:extLst>
      <p:ext uri="{BB962C8B-B14F-4D97-AF65-F5344CB8AC3E}">
        <p14:creationId xmlns:p14="http://schemas.microsoft.com/office/powerpoint/2010/main" val="277893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Lånade bilder </a:t>
            </a:r>
          </a:p>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9</a:t>
            </a:fld>
            <a:endParaRPr lang="sv-SE"/>
          </a:p>
        </p:txBody>
      </p:sp>
    </p:spTree>
    <p:extLst>
      <p:ext uri="{BB962C8B-B14F-4D97-AF65-F5344CB8AC3E}">
        <p14:creationId xmlns:p14="http://schemas.microsoft.com/office/powerpoint/2010/main" val="103813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Lånade bilder </a:t>
            </a:r>
          </a:p>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10</a:t>
            </a:fld>
            <a:endParaRPr lang="sv-SE"/>
          </a:p>
        </p:txBody>
      </p:sp>
    </p:spTree>
    <p:extLst>
      <p:ext uri="{BB962C8B-B14F-4D97-AF65-F5344CB8AC3E}">
        <p14:creationId xmlns:p14="http://schemas.microsoft.com/office/powerpoint/2010/main" val="315459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11</a:t>
            </a:fld>
            <a:endParaRPr lang="sv-SE"/>
          </a:p>
        </p:txBody>
      </p:sp>
    </p:spTree>
    <p:extLst>
      <p:ext uri="{BB962C8B-B14F-4D97-AF65-F5344CB8AC3E}">
        <p14:creationId xmlns:p14="http://schemas.microsoft.com/office/powerpoint/2010/main" val="342377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Lånade bilder </a:t>
            </a:r>
          </a:p>
          <a:p>
            <a:endParaRPr lang="sv-SE" dirty="0"/>
          </a:p>
        </p:txBody>
      </p:sp>
      <p:sp>
        <p:nvSpPr>
          <p:cNvPr id="4" name="Platshållare för bildnummer 3"/>
          <p:cNvSpPr>
            <a:spLocks noGrp="1"/>
          </p:cNvSpPr>
          <p:nvPr>
            <p:ph type="sldNum" sz="quarter" idx="10"/>
          </p:nvPr>
        </p:nvSpPr>
        <p:spPr/>
        <p:txBody>
          <a:bodyPr/>
          <a:lstStyle/>
          <a:p>
            <a:fld id="{D294A40D-F041-41C3-A5C9-F6647495B01C}" type="slidenum">
              <a:rPr lang="sv-SE" smtClean="0"/>
              <a:t>12</a:t>
            </a:fld>
            <a:endParaRPr lang="sv-SE"/>
          </a:p>
        </p:txBody>
      </p:sp>
    </p:spTree>
    <p:extLst>
      <p:ext uri="{BB962C8B-B14F-4D97-AF65-F5344CB8AC3E}">
        <p14:creationId xmlns:p14="http://schemas.microsoft.com/office/powerpoint/2010/main" val="199141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ISO 9606 – är ett system för kvalificering</a:t>
            </a:r>
            <a:r>
              <a:rPr lang="sv-SE" i="1" baseline="0" dirty="0" smtClean="0"/>
              <a:t> av svetsare för att bedöma deras skicklighet inom begränsade giltighetsområden. Att ha ett svetsarprövningsintyg visar just det. Skicklighet i en viss metod, i ett visst läge, i ett visst material m.m. Men det säger ingenting om svetsarens förmåga att läsa ritningar, skära och bocka plåt, välja material, hantera tillsatsmaterial, skyddsutrustning, eller arbeta med kvalitetstänk.</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LÄS INNAN PUNKTLISTA För nu över 20 år sedan togs en riktlinje fram för att ge minimikrav för svetsutbildning som ska ligga till grund för svetsarprövningsintyg (ISO 9606). För att en svetsare ska kunna hantera allt ovan nämnt. Utbildningen ska ge både teoretiska kunskaper och övningar för praktisk färdighet. Först var utbildningen framtagen och godkänd av europeiska länder och nu sedan länge har så många länder beslutat sig för att följa dessa riktlinjer för svetsutbildning att den nu är globalt erkänd  - känd som riktlinjen för internationella svetsare. </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D294A40D-F041-41C3-A5C9-F6647495B01C}" type="slidenum">
              <a:rPr lang="sv-SE" smtClean="0"/>
              <a:t>13</a:t>
            </a:fld>
            <a:endParaRPr lang="sv-SE"/>
          </a:p>
        </p:txBody>
      </p:sp>
    </p:spTree>
    <p:extLst>
      <p:ext uri="{BB962C8B-B14F-4D97-AF65-F5344CB8AC3E}">
        <p14:creationId xmlns:p14="http://schemas.microsoft.com/office/powerpoint/2010/main" val="1990022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l 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a:off x="1080000" y="1764000"/>
            <a:ext cx="5742000" cy="2592288"/>
          </a:xfrm>
        </p:spPr>
        <p:txBody>
          <a:bodyPr anchor="t">
            <a:noAutofit/>
          </a:bodyPr>
          <a:lstStyle>
            <a:lvl1pPr>
              <a:lnSpc>
                <a:spcPts val="2400"/>
              </a:lnSpc>
              <a:defRPr sz="2400">
                <a:solidFill>
                  <a:schemeClr val="bg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35088108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88091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79071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090842237"/>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1079500"/>
          </a:xfrm>
        </p:spPr>
        <p:txBody>
          <a:bodyPr/>
          <a:lstStyle/>
          <a:p>
            <a:r>
              <a:rPr lang="sv-SE" smtClean="0"/>
              <a:t>Klicka här för att ändra format</a:t>
            </a:r>
            <a:endParaRPr lang="sv-SE"/>
          </a:p>
        </p:txBody>
      </p:sp>
      <p:sp>
        <p:nvSpPr>
          <p:cNvPr id="3" name="Platshållare för SmartArt 2"/>
          <p:cNvSpPr>
            <a:spLocks noGrp="1"/>
          </p:cNvSpPr>
          <p:nvPr>
            <p:ph type="dgm" idx="1"/>
          </p:nvPr>
        </p:nvSpPr>
        <p:spPr>
          <a:xfrm>
            <a:off x="253512" y="1228725"/>
            <a:ext cx="8890488" cy="5019675"/>
          </a:xfrm>
        </p:spPr>
        <p:txBody>
          <a:bodyPr/>
          <a:lstStyle/>
          <a:p>
            <a:pPr lvl="0"/>
            <a:endParaRPr lang="sv-SE" noProof="0" smtClean="0"/>
          </a:p>
        </p:txBody>
      </p:sp>
    </p:spTree>
    <p:extLst>
      <p:ext uri="{BB962C8B-B14F-4D97-AF65-F5344CB8AC3E}">
        <p14:creationId xmlns:p14="http://schemas.microsoft.com/office/powerpoint/2010/main" val="153388412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smtClean="0"/>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t>2018-01-10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29793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t>2018-01-10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4270663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3C99C589-A781-49D0-8D52-185D5DC736B2}" type="datetimeFigureOut">
              <a:rPr lang="sv-SE" smtClean="0"/>
              <a:t>2018-01-10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225979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3C99C589-A781-49D0-8D52-185D5DC736B2}" type="datetimeFigureOut">
              <a:rPr lang="sv-SE" smtClean="0"/>
              <a:t>2018-01-10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90099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3C99C589-A781-49D0-8D52-185D5DC736B2}" type="datetimeFigureOut">
              <a:rPr lang="sv-SE" smtClean="0"/>
              <a:t>2018-01-10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240184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3C99C589-A781-49D0-8D52-185D5DC736B2}" type="datetimeFigureOut">
              <a:rPr lang="sv-SE" smtClean="0"/>
              <a:t>2018-01-10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289380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å 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a:off x="1080000" y="1764000"/>
            <a:ext cx="5742000" cy="2592288"/>
          </a:xfrm>
        </p:spPr>
        <p:txBody>
          <a:bodyPr anchor="t">
            <a:noAutofit/>
          </a:bodyPr>
          <a:lstStyle>
            <a:lvl1pPr>
              <a:lnSpc>
                <a:spcPts val="2400"/>
              </a:lnSpc>
              <a:defRPr sz="2400">
                <a:solidFill>
                  <a:schemeClr val="bg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357907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9C589-A781-49D0-8D52-185D5DC736B2}" type="datetimeFigureOut">
              <a:rPr lang="sv-SE" smtClean="0"/>
              <a:t>2018-01-10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2779903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3C99C589-A781-49D0-8D52-185D5DC736B2}" type="datetimeFigureOut">
              <a:rPr lang="sv-SE" smtClean="0"/>
              <a:t>2018-01-10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320821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3C99C589-A781-49D0-8D52-185D5DC736B2}" type="datetimeFigureOut">
              <a:rPr lang="sv-SE" smtClean="0"/>
              <a:t>2018-01-10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196224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t>2018-01-10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3983104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t>2018-01-10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7241E33-FE0C-4002-B297-0937B092D506}" type="slidenum">
              <a:rPr lang="sv-SE" smtClean="0"/>
              <a:t>‹#›</a:t>
            </a:fld>
            <a:endParaRPr lang="sv-SE"/>
          </a:p>
        </p:txBody>
      </p:sp>
    </p:spTree>
    <p:extLst>
      <p:ext uri="{BB962C8B-B14F-4D97-AF65-F5344CB8AC3E}">
        <p14:creationId xmlns:p14="http://schemas.microsoft.com/office/powerpoint/2010/main" val="2017953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smtClean="0"/>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5" name="Footer Placeholder 4"/>
          <p:cNvSpPr>
            <a:spLocks noGrp="1"/>
          </p:cNvSpPr>
          <p:nvPr>
            <p:ph type="ftr" sz="quarter" idx="11"/>
          </p:nvPr>
        </p:nvSpPr>
        <p:spPr/>
        <p:txBody>
          <a:bodyPr/>
          <a:lstStyle/>
          <a:p>
            <a:endParaRPr lang="sv-SE">
              <a:solidFill>
                <a:prstClr val="white">
                  <a:tint val="75000"/>
                </a:prstClr>
              </a:solidFill>
            </a:endParaRPr>
          </a:p>
        </p:txBody>
      </p:sp>
      <p:sp>
        <p:nvSpPr>
          <p:cNvPr id="6" name="Slide Number Placeholder 5"/>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379498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5" name="Footer Placeholder 4"/>
          <p:cNvSpPr>
            <a:spLocks noGrp="1"/>
          </p:cNvSpPr>
          <p:nvPr>
            <p:ph type="ftr" sz="quarter" idx="11"/>
          </p:nvPr>
        </p:nvSpPr>
        <p:spPr/>
        <p:txBody>
          <a:bodyPr/>
          <a:lstStyle/>
          <a:p>
            <a:endParaRPr lang="sv-SE">
              <a:solidFill>
                <a:prstClr val="white">
                  <a:tint val="75000"/>
                </a:prstClr>
              </a:solidFill>
            </a:endParaRPr>
          </a:p>
        </p:txBody>
      </p:sp>
      <p:sp>
        <p:nvSpPr>
          <p:cNvPr id="6" name="Slide Number Placeholder 5"/>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410571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5" name="Footer Placeholder 4"/>
          <p:cNvSpPr>
            <a:spLocks noGrp="1"/>
          </p:cNvSpPr>
          <p:nvPr>
            <p:ph type="ftr" sz="quarter" idx="11"/>
          </p:nvPr>
        </p:nvSpPr>
        <p:spPr/>
        <p:txBody>
          <a:bodyPr/>
          <a:lstStyle/>
          <a:p>
            <a:endParaRPr lang="sv-SE">
              <a:solidFill>
                <a:prstClr val="white">
                  <a:tint val="75000"/>
                </a:prstClr>
              </a:solidFill>
            </a:endParaRPr>
          </a:p>
        </p:txBody>
      </p:sp>
      <p:sp>
        <p:nvSpPr>
          <p:cNvPr id="6" name="Slide Number Placeholder 5"/>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3224181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6" name="Footer Placeholder 5"/>
          <p:cNvSpPr>
            <a:spLocks noGrp="1"/>
          </p:cNvSpPr>
          <p:nvPr>
            <p:ph type="ftr" sz="quarter" idx="11"/>
          </p:nvPr>
        </p:nvSpPr>
        <p:spPr/>
        <p:txBody>
          <a:bodyPr/>
          <a:lstStyle/>
          <a:p>
            <a:endParaRPr lang="sv-SE">
              <a:solidFill>
                <a:prstClr val="white">
                  <a:tint val="75000"/>
                </a:prstClr>
              </a:solidFill>
            </a:endParaRPr>
          </a:p>
        </p:txBody>
      </p:sp>
      <p:sp>
        <p:nvSpPr>
          <p:cNvPr id="7" name="Slide Number Placeholder 6"/>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323983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8" name="Footer Placeholder 7"/>
          <p:cNvSpPr>
            <a:spLocks noGrp="1"/>
          </p:cNvSpPr>
          <p:nvPr>
            <p:ph type="ftr" sz="quarter" idx="11"/>
          </p:nvPr>
        </p:nvSpPr>
        <p:spPr/>
        <p:txBody>
          <a:bodyPr/>
          <a:lstStyle/>
          <a:p>
            <a:endParaRPr lang="sv-SE">
              <a:solidFill>
                <a:prstClr val="white">
                  <a:tint val="75000"/>
                </a:prstClr>
              </a:solidFill>
            </a:endParaRPr>
          </a:p>
        </p:txBody>
      </p:sp>
      <p:sp>
        <p:nvSpPr>
          <p:cNvPr id="9" name="Slide Number Placeholder 8"/>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132204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öd rubrikbild">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a:off x="1080000" y="1764000"/>
            <a:ext cx="5742000" cy="2592288"/>
          </a:xfrm>
        </p:spPr>
        <p:txBody>
          <a:bodyPr anchor="t">
            <a:noAutofit/>
          </a:bodyPr>
          <a:lstStyle>
            <a:lvl1pPr>
              <a:lnSpc>
                <a:spcPts val="2400"/>
              </a:lnSpc>
              <a:defRPr sz="2400">
                <a:solidFill>
                  <a:schemeClr val="bg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419572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4" name="Footer Placeholder 3"/>
          <p:cNvSpPr>
            <a:spLocks noGrp="1"/>
          </p:cNvSpPr>
          <p:nvPr>
            <p:ph type="ftr" sz="quarter" idx="11"/>
          </p:nvPr>
        </p:nvSpPr>
        <p:spPr/>
        <p:txBody>
          <a:bodyPr/>
          <a:lstStyle/>
          <a:p>
            <a:endParaRPr lang="sv-SE">
              <a:solidFill>
                <a:prstClr val="white">
                  <a:tint val="75000"/>
                </a:prstClr>
              </a:solidFill>
            </a:endParaRPr>
          </a:p>
        </p:txBody>
      </p:sp>
      <p:sp>
        <p:nvSpPr>
          <p:cNvPr id="5" name="Slide Number Placeholder 4"/>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118546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3" name="Footer Placeholder 2"/>
          <p:cNvSpPr>
            <a:spLocks noGrp="1"/>
          </p:cNvSpPr>
          <p:nvPr>
            <p:ph type="ftr" sz="quarter" idx="11"/>
          </p:nvPr>
        </p:nvSpPr>
        <p:spPr/>
        <p:txBody>
          <a:bodyPr/>
          <a:lstStyle/>
          <a:p>
            <a:endParaRPr lang="sv-SE">
              <a:solidFill>
                <a:prstClr val="white">
                  <a:tint val="75000"/>
                </a:prstClr>
              </a:solidFill>
            </a:endParaRPr>
          </a:p>
        </p:txBody>
      </p:sp>
      <p:sp>
        <p:nvSpPr>
          <p:cNvPr id="4" name="Slide Number Placeholder 3"/>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360740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6" name="Footer Placeholder 5"/>
          <p:cNvSpPr>
            <a:spLocks noGrp="1"/>
          </p:cNvSpPr>
          <p:nvPr>
            <p:ph type="ftr" sz="quarter" idx="11"/>
          </p:nvPr>
        </p:nvSpPr>
        <p:spPr/>
        <p:txBody>
          <a:bodyPr/>
          <a:lstStyle/>
          <a:p>
            <a:endParaRPr lang="sv-SE">
              <a:solidFill>
                <a:prstClr val="white">
                  <a:tint val="75000"/>
                </a:prstClr>
              </a:solidFill>
            </a:endParaRPr>
          </a:p>
        </p:txBody>
      </p:sp>
      <p:sp>
        <p:nvSpPr>
          <p:cNvPr id="7" name="Slide Number Placeholder 6"/>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765858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6" name="Footer Placeholder 5"/>
          <p:cNvSpPr>
            <a:spLocks noGrp="1"/>
          </p:cNvSpPr>
          <p:nvPr>
            <p:ph type="ftr" sz="quarter" idx="11"/>
          </p:nvPr>
        </p:nvSpPr>
        <p:spPr/>
        <p:txBody>
          <a:bodyPr/>
          <a:lstStyle/>
          <a:p>
            <a:endParaRPr lang="sv-SE">
              <a:solidFill>
                <a:prstClr val="white">
                  <a:tint val="75000"/>
                </a:prstClr>
              </a:solidFill>
            </a:endParaRPr>
          </a:p>
        </p:txBody>
      </p:sp>
      <p:sp>
        <p:nvSpPr>
          <p:cNvPr id="7" name="Slide Number Placeholder 6"/>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3002331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5" name="Footer Placeholder 4"/>
          <p:cNvSpPr>
            <a:spLocks noGrp="1"/>
          </p:cNvSpPr>
          <p:nvPr>
            <p:ph type="ftr" sz="quarter" idx="11"/>
          </p:nvPr>
        </p:nvSpPr>
        <p:spPr/>
        <p:txBody>
          <a:bodyPr/>
          <a:lstStyle/>
          <a:p>
            <a:endParaRPr lang="sv-SE">
              <a:solidFill>
                <a:prstClr val="white">
                  <a:tint val="75000"/>
                </a:prstClr>
              </a:solidFill>
            </a:endParaRPr>
          </a:p>
        </p:txBody>
      </p:sp>
      <p:sp>
        <p:nvSpPr>
          <p:cNvPr id="6" name="Slide Number Placeholder 5"/>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2992119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5" name="Footer Placeholder 4"/>
          <p:cNvSpPr>
            <a:spLocks noGrp="1"/>
          </p:cNvSpPr>
          <p:nvPr>
            <p:ph type="ftr" sz="quarter" idx="11"/>
          </p:nvPr>
        </p:nvSpPr>
        <p:spPr/>
        <p:txBody>
          <a:bodyPr/>
          <a:lstStyle/>
          <a:p>
            <a:endParaRPr lang="sv-SE">
              <a:solidFill>
                <a:prstClr val="white">
                  <a:tint val="75000"/>
                </a:prstClr>
              </a:solidFill>
            </a:endParaRPr>
          </a:p>
        </p:txBody>
      </p:sp>
      <p:sp>
        <p:nvSpPr>
          <p:cNvPr id="6" name="Slide Number Placeholder 5"/>
          <p:cNvSpPr>
            <a:spLocks noGrp="1"/>
          </p:cNvSpPr>
          <p:nvPr>
            <p:ph type="sldNum" sz="quarter" idx="12"/>
          </p:nvPr>
        </p:nvSpPr>
        <p:spPr/>
        <p:txBody>
          <a:body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25867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t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080000" y="1764000"/>
            <a:ext cx="5742000" cy="2592000"/>
          </a:xfrm>
        </p:spPr>
        <p:txBody>
          <a:bodyPr>
            <a:noAutofit/>
          </a:bodyPr>
          <a:lstStyle>
            <a:lvl1pPr>
              <a:lnSpc>
                <a:spcPts val="2400"/>
              </a:lnSpc>
              <a:defRPr sz="2400">
                <a:solidFill>
                  <a:schemeClr val="tx1"/>
                </a:solidFill>
              </a:defRPr>
            </a:lvl1p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167078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F380134-E869-4967-927D-C1B10D3B620E}" type="slidenum">
              <a:rPr lang="sv-SE" smtClean="0"/>
              <a:pPr/>
              <a:t>‹#›</a:t>
            </a:fld>
            <a:endParaRPr lang="sv-SE"/>
          </a:p>
        </p:txBody>
      </p:sp>
      <p:sp>
        <p:nvSpPr>
          <p:cNvPr id="7" name="Platshållare för rubrik 1"/>
          <p:cNvSpPr>
            <a:spLocks noGrp="1"/>
          </p:cNvSpPr>
          <p:nvPr>
            <p:ph type="title"/>
          </p:nvPr>
        </p:nvSpPr>
        <p:spPr>
          <a:xfrm>
            <a:off x="457199" y="1512000"/>
            <a:ext cx="5580000" cy="774000"/>
          </a:xfrm>
          <a:prstGeom prst="rect">
            <a:avLst/>
          </a:prstGeom>
        </p:spPr>
        <p:txBody>
          <a:bodyPr vert="horz" lIns="91440" tIns="45720" rIns="91440" bIns="45720" rtlCol="0" anchor="t">
            <a:noAutofit/>
          </a:bodyPr>
          <a:lstStyle/>
          <a:p>
            <a:r>
              <a:rPr lang="sv-SE" smtClean="0"/>
              <a:t>Klicka här för att ändra format</a:t>
            </a:r>
            <a:endParaRPr lang="sv-SE" dirty="0"/>
          </a:p>
        </p:txBody>
      </p:sp>
    </p:spTree>
    <p:extLst>
      <p:ext uri="{BB962C8B-B14F-4D97-AF65-F5344CB8AC3E}">
        <p14:creationId xmlns:p14="http://schemas.microsoft.com/office/powerpoint/2010/main" val="180122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samt bild">
    <p:spTree>
      <p:nvGrpSpPr>
        <p:cNvPr id="1" name=""/>
        <p:cNvGrpSpPr/>
        <p:nvPr/>
      </p:nvGrpSpPr>
      <p:grpSpPr>
        <a:xfrm>
          <a:off x="0" y="0"/>
          <a:ext cx="0" cy="0"/>
          <a:chOff x="0" y="0"/>
          <a:chExt cx="0" cy="0"/>
        </a:xfrm>
      </p:grpSpPr>
      <p:sp>
        <p:nvSpPr>
          <p:cNvPr id="2" name="Rubrik 1"/>
          <p:cNvSpPr>
            <a:spLocks noGrp="1"/>
          </p:cNvSpPr>
          <p:nvPr>
            <p:ph type="title"/>
          </p:nvPr>
        </p:nvSpPr>
        <p:spPr>
          <a:xfrm>
            <a:off x="457199" y="1508400"/>
            <a:ext cx="4050000" cy="774000"/>
          </a:xfr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422800"/>
            <a:ext cx="4050000" cy="386280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F380134-E869-4967-927D-C1B10D3B620E}" type="slidenum">
              <a:rPr lang="sv-SE" smtClean="0"/>
              <a:pPr/>
              <a:t>‹#›</a:t>
            </a:fld>
            <a:endParaRPr lang="sv-SE"/>
          </a:p>
        </p:txBody>
      </p:sp>
      <p:sp>
        <p:nvSpPr>
          <p:cNvPr id="9" name="Platshållare för bild 8"/>
          <p:cNvSpPr>
            <a:spLocks noGrp="1"/>
          </p:cNvSpPr>
          <p:nvPr>
            <p:ph type="pic" sz="quarter" idx="13"/>
          </p:nvPr>
        </p:nvSpPr>
        <p:spPr>
          <a:xfrm>
            <a:off x="4620920" y="1508401"/>
            <a:ext cx="4050000" cy="4800325"/>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49579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457200" y="1508401"/>
            <a:ext cx="4050000" cy="4800325"/>
          </a:xfrm>
        </p:spPr>
        <p:txBody>
          <a:bodyPr/>
          <a:lstStyle/>
          <a:p>
            <a:r>
              <a:rPr lang="sv-SE" smtClean="0"/>
              <a:t>Klicka på ikonen för att lägga till en bild</a:t>
            </a:r>
            <a:endParaRPr lang="sv-SE"/>
          </a:p>
        </p:txBody>
      </p:sp>
      <p:sp>
        <p:nvSpPr>
          <p:cNvPr id="3" name="Platshållare för innehåll 2"/>
          <p:cNvSpPr>
            <a:spLocks noGrp="1"/>
          </p:cNvSpPr>
          <p:nvPr>
            <p:ph sz="half" idx="1"/>
          </p:nvPr>
        </p:nvSpPr>
        <p:spPr>
          <a:xfrm>
            <a:off x="4622400" y="1508400"/>
            <a:ext cx="4050000" cy="4800376"/>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101882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199" y="1508400"/>
            <a:ext cx="5580000" cy="774000"/>
          </a:xfr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422800"/>
            <a:ext cx="4050000" cy="386280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20920" y="2422800"/>
            <a:ext cx="4050000" cy="386280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F380134-E869-4967-927D-C1B10D3B620E}" type="slidenum">
              <a:rPr lang="sv-SE" smtClean="0"/>
              <a:pPr/>
              <a:t>‹#›</a:t>
            </a:fld>
            <a:endParaRPr lang="sv-SE"/>
          </a:p>
        </p:txBody>
      </p:sp>
    </p:spTree>
    <p:extLst>
      <p:ext uri="{BB962C8B-B14F-4D97-AF65-F5344CB8AC3E}">
        <p14:creationId xmlns:p14="http://schemas.microsoft.com/office/powerpoint/2010/main" val="5080447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E538F5-0549-432B-AD51-53B4C3799F6A}" type="datetimeFigureOut">
              <a:rPr lang="sv-SE" smtClean="0"/>
              <a:pPr/>
              <a:t>2018-01-10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F380134-E869-4967-927D-C1B10D3B620E}" type="slidenum">
              <a:rPr lang="sv-SE" smtClean="0"/>
              <a:pPr/>
              <a:t>‹#›</a:t>
            </a:fld>
            <a:endParaRPr lang="sv-SE"/>
          </a:p>
        </p:txBody>
      </p:sp>
      <p:sp>
        <p:nvSpPr>
          <p:cNvPr id="6" name="Platshållare för bild 5"/>
          <p:cNvSpPr>
            <a:spLocks noGrp="1"/>
          </p:cNvSpPr>
          <p:nvPr>
            <p:ph type="pic" sz="quarter" idx="13"/>
          </p:nvPr>
        </p:nvSpPr>
        <p:spPr>
          <a:xfrm>
            <a:off x="0" y="0"/>
            <a:ext cx="9144000" cy="6858000"/>
          </a:xfrm>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01174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Platshållare för rubrik 1"/>
          <p:cNvSpPr>
            <a:spLocks noGrp="1"/>
          </p:cNvSpPr>
          <p:nvPr>
            <p:ph type="title"/>
          </p:nvPr>
        </p:nvSpPr>
        <p:spPr>
          <a:xfrm>
            <a:off x="457199" y="1512000"/>
            <a:ext cx="5580000" cy="774000"/>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420888"/>
            <a:ext cx="5580000" cy="3861336"/>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520261"/>
            <a:ext cx="2133600" cy="365125"/>
          </a:xfrm>
          <a:prstGeom prst="rect">
            <a:avLst/>
          </a:prstGeom>
        </p:spPr>
        <p:txBody>
          <a:bodyPr vert="horz" lIns="91440" tIns="45720" rIns="91440" bIns="45720" rtlCol="0" anchor="ctr"/>
          <a:lstStyle>
            <a:lvl1pPr algn="l">
              <a:defRPr sz="900">
                <a:solidFill>
                  <a:srgbClr val="000000"/>
                </a:solidFill>
                <a:latin typeface="Arial" pitchFamily="34" charset="0"/>
                <a:cs typeface="Arial" pitchFamily="34" charset="0"/>
              </a:defRPr>
            </a:lvl1pPr>
          </a:lstStyle>
          <a:p>
            <a:fld id="{4DE538F5-0549-432B-AD51-53B4C3799F6A}" type="datetimeFigureOut">
              <a:rPr lang="sv-SE" smtClean="0"/>
              <a:pPr/>
              <a:t>2018-01-10</a:t>
            </a:fld>
            <a:endParaRPr lang="sv-SE" dirty="0"/>
          </a:p>
        </p:txBody>
      </p:sp>
      <p:sp>
        <p:nvSpPr>
          <p:cNvPr id="5" name="Platshållare för sidfot 4"/>
          <p:cNvSpPr>
            <a:spLocks noGrp="1"/>
          </p:cNvSpPr>
          <p:nvPr>
            <p:ph type="ftr" sz="quarter" idx="3"/>
          </p:nvPr>
        </p:nvSpPr>
        <p:spPr>
          <a:xfrm>
            <a:off x="3124200" y="6520261"/>
            <a:ext cx="2895600" cy="365125"/>
          </a:xfrm>
          <a:prstGeom prst="rect">
            <a:avLst/>
          </a:prstGeom>
        </p:spPr>
        <p:txBody>
          <a:bodyPr vert="horz" lIns="91440" tIns="45720" rIns="91440" bIns="45720" rtlCol="0" anchor="ctr"/>
          <a:lstStyle>
            <a:lvl1pPr algn="ctr">
              <a:defRPr sz="900">
                <a:solidFill>
                  <a:srgbClr val="000000"/>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6553200" y="6520261"/>
            <a:ext cx="2133600" cy="365125"/>
          </a:xfrm>
          <a:prstGeom prst="rect">
            <a:avLst/>
          </a:prstGeom>
        </p:spPr>
        <p:txBody>
          <a:bodyPr vert="horz" lIns="91440" tIns="45720" rIns="91440" bIns="45720" rtlCol="0" anchor="ctr"/>
          <a:lstStyle>
            <a:lvl1pPr algn="r">
              <a:defRPr sz="900">
                <a:solidFill>
                  <a:srgbClr val="000000"/>
                </a:solidFill>
                <a:latin typeface="Arial" pitchFamily="34" charset="0"/>
                <a:cs typeface="Arial" pitchFamily="34" charset="0"/>
              </a:defRPr>
            </a:lvl1pPr>
          </a:lstStyle>
          <a:p>
            <a:fld id="{7F380134-E869-4967-927D-C1B10D3B620E}" type="slidenum">
              <a:rPr lang="sv-SE" smtClean="0"/>
              <a:pPr/>
              <a:t>‹#›</a:t>
            </a:fld>
            <a:endParaRPr lang="sv-SE" dirty="0"/>
          </a:p>
        </p:txBody>
      </p:sp>
    </p:spTree>
    <p:extLst>
      <p:ext uri="{BB962C8B-B14F-4D97-AF65-F5344CB8AC3E}">
        <p14:creationId xmlns:p14="http://schemas.microsoft.com/office/powerpoint/2010/main" val="68308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ts val="1950"/>
        </a:lnSpc>
        <a:spcBef>
          <a:spcPct val="0"/>
        </a:spcBef>
        <a:buNone/>
        <a:defRPr sz="1800" b="1" kern="1200">
          <a:solidFill>
            <a:schemeClr val="tx1"/>
          </a:solidFill>
          <a:latin typeface="Arial" pitchFamily="34" charset="0"/>
          <a:ea typeface="+mj-ea"/>
          <a:cs typeface="Arial" pitchFamily="34" charset="0"/>
        </a:defRPr>
      </a:lvl1pPr>
    </p:titleStyle>
    <p:bodyStyle>
      <a:lvl1pPr marL="135000" indent="-135000" algn="l" defTabSz="685800" rtl="0" eaLnBrk="1" latinLnBrk="0" hangingPunct="1">
        <a:lnSpc>
          <a:spcPts val="1800"/>
        </a:lnSpc>
        <a:spcBef>
          <a:spcPct val="20000"/>
        </a:spcBef>
        <a:spcAft>
          <a:spcPts val="450"/>
        </a:spcAft>
        <a:buFont typeface="Arial" pitchFamily="34" charset="0"/>
        <a:buChar char="•"/>
        <a:defRPr sz="1500" b="0" kern="1200">
          <a:solidFill>
            <a:schemeClr val="tx1"/>
          </a:solidFill>
          <a:latin typeface="Arial" pitchFamily="34" charset="0"/>
          <a:ea typeface="+mn-ea"/>
          <a:cs typeface="Arial" pitchFamily="34" charset="0"/>
        </a:defRPr>
      </a:lvl1pPr>
      <a:lvl2pPr marL="270000" indent="-135000" algn="l" defTabSz="685800" rtl="0" eaLnBrk="1" latinLnBrk="0" hangingPunct="1">
        <a:lnSpc>
          <a:spcPts val="1650"/>
        </a:lnSpc>
        <a:spcBef>
          <a:spcPts val="300"/>
        </a:spcBef>
        <a:spcAft>
          <a:spcPts val="450"/>
        </a:spcAft>
        <a:buFont typeface="Arial" pitchFamily="34" charset="0"/>
        <a:buChar char="–"/>
        <a:defRPr sz="1350" kern="1200">
          <a:solidFill>
            <a:schemeClr val="tx1"/>
          </a:solidFill>
          <a:latin typeface="Arial" pitchFamily="34" charset="0"/>
          <a:ea typeface="+mn-ea"/>
          <a:cs typeface="Arial" pitchFamily="34" charset="0"/>
        </a:defRPr>
      </a:lvl2pPr>
      <a:lvl3pPr marL="405000" indent="-135000" algn="l" defTabSz="685800" rtl="0" eaLnBrk="1" latinLnBrk="0" hangingPunct="1">
        <a:lnSpc>
          <a:spcPts val="1500"/>
        </a:lnSpc>
        <a:spcBef>
          <a:spcPts val="255"/>
        </a:spcBef>
        <a:spcAft>
          <a:spcPts val="375"/>
        </a:spcAft>
        <a:buFont typeface="Arial" pitchFamily="34" charset="0"/>
        <a:buChar char="•"/>
        <a:defRPr sz="1200" kern="1200">
          <a:solidFill>
            <a:schemeClr val="tx1"/>
          </a:solidFill>
          <a:latin typeface="Arial" pitchFamily="34" charset="0"/>
          <a:ea typeface="+mn-ea"/>
          <a:cs typeface="Arial" pitchFamily="34" charset="0"/>
        </a:defRPr>
      </a:lvl3pPr>
      <a:lvl4pPr marL="540000" indent="-135000" algn="l" defTabSz="685800" rtl="0" eaLnBrk="1" latinLnBrk="0" hangingPunct="1">
        <a:lnSpc>
          <a:spcPts val="1500"/>
        </a:lnSpc>
        <a:spcBef>
          <a:spcPts val="255"/>
        </a:spcBef>
        <a:buFont typeface="Arial" pitchFamily="34" charset="0"/>
        <a:buChar char="–"/>
        <a:defRPr sz="1200" kern="1200">
          <a:solidFill>
            <a:schemeClr val="tx1"/>
          </a:solidFill>
          <a:latin typeface="Arial" pitchFamily="34" charset="0"/>
          <a:ea typeface="+mn-ea"/>
          <a:cs typeface="Arial" pitchFamily="34" charset="0"/>
        </a:defRPr>
      </a:lvl4pPr>
      <a:lvl5pPr marL="675000" indent="-135000" algn="l" defTabSz="685800" rtl="0" eaLnBrk="1" latinLnBrk="0" hangingPunct="1">
        <a:lnSpc>
          <a:spcPts val="1500"/>
        </a:lnSpc>
        <a:spcBef>
          <a:spcPts val="285"/>
        </a:spcBef>
        <a:spcAft>
          <a:spcPts val="450"/>
        </a:spcAft>
        <a:buFont typeface="Arial" pitchFamily="34" charset="0"/>
        <a:buChar char="•"/>
        <a:defRPr sz="12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9C589-A781-49D0-8D52-185D5DC736B2}" type="datetimeFigureOut">
              <a:rPr lang="sv-SE" smtClean="0"/>
              <a:t>2018-01-10</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41E33-FE0C-4002-B297-0937B092D506}" type="slidenum">
              <a:rPr lang="sv-SE" smtClean="0"/>
              <a:t>‹#›</a:t>
            </a:fld>
            <a:endParaRPr lang="sv-SE"/>
          </a:p>
        </p:txBody>
      </p:sp>
    </p:spTree>
    <p:extLst>
      <p:ext uri="{BB962C8B-B14F-4D97-AF65-F5344CB8AC3E}">
        <p14:creationId xmlns:p14="http://schemas.microsoft.com/office/powerpoint/2010/main" val="232084947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9C589-A781-49D0-8D52-185D5DC736B2}" type="datetimeFigureOut">
              <a:rPr lang="sv-SE" smtClean="0">
                <a:solidFill>
                  <a:prstClr val="white">
                    <a:tint val="75000"/>
                  </a:prstClr>
                </a:solidFill>
              </a:rPr>
              <a:pPr/>
              <a:t>2018-01-10</a:t>
            </a:fld>
            <a:endParaRPr lang="sv-SE">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41E33-FE0C-4002-B297-0937B092D506}" type="slidenum">
              <a:rPr lang="sv-SE" smtClean="0">
                <a:solidFill>
                  <a:prstClr val="white">
                    <a:tint val="75000"/>
                  </a:prstClr>
                </a:solidFill>
              </a:rPr>
              <a:pPr/>
              <a:t>‹#›</a:t>
            </a:fld>
            <a:endParaRPr lang="sv-SE">
              <a:solidFill>
                <a:prstClr val="white">
                  <a:tint val="75000"/>
                </a:prstClr>
              </a:solidFill>
            </a:endParaRPr>
          </a:p>
        </p:txBody>
      </p:sp>
    </p:spTree>
    <p:extLst>
      <p:ext uri="{BB962C8B-B14F-4D97-AF65-F5344CB8AC3E}">
        <p14:creationId xmlns:p14="http://schemas.microsoft.com/office/powerpoint/2010/main" val="288184242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6.gif"/><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384800" y="2173999"/>
            <a:ext cx="5742000" cy="3772964"/>
          </a:xfrm>
        </p:spPr>
        <p:txBody>
          <a:bodyPr/>
          <a:lstStyle/>
          <a:p>
            <a:r>
              <a:rPr lang="sv-SE" dirty="0" smtClean="0"/>
              <a:t/>
            </a:r>
            <a:br>
              <a:rPr lang="sv-SE" dirty="0" smtClean="0"/>
            </a:br>
            <a:r>
              <a:rPr lang="sv-SE" dirty="0" smtClean="0"/>
              <a:t>Svetskommissionen </a:t>
            </a:r>
            <a:br>
              <a:rPr lang="sv-SE" dirty="0" smtClean="0"/>
            </a:br>
            <a:r>
              <a:rPr lang="sv-SE" sz="1500" dirty="0" smtClean="0"/>
              <a:t>Svetsutbildning i världsklass</a:t>
            </a:r>
            <a:br>
              <a:rPr lang="sv-SE" sz="1500" dirty="0" smtClean="0"/>
            </a:br>
            <a:r>
              <a:rPr lang="sv-SE" sz="1500" dirty="0"/>
              <a:t/>
            </a:r>
            <a:br>
              <a:rPr lang="sv-SE" sz="1500" dirty="0"/>
            </a:br>
            <a:endParaRPr lang="sv-SE" dirty="0"/>
          </a:p>
        </p:txBody>
      </p:sp>
    </p:spTree>
    <p:extLst>
      <p:ext uri="{BB962C8B-B14F-4D97-AF65-F5344CB8AC3E}">
        <p14:creationId xmlns:p14="http://schemas.microsoft.com/office/powerpoint/2010/main" val="338425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936" y="868073"/>
            <a:ext cx="2667000" cy="1990725"/>
          </a:xfrm>
          <a:prstGeom prst="rect">
            <a:avLst/>
          </a:prstGeo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154" y="737608"/>
            <a:ext cx="3257550" cy="2066925"/>
          </a:xfrm>
          <a:prstGeom prst="rect">
            <a:avLst/>
          </a:prstGeom>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850" y="3361745"/>
            <a:ext cx="2476500" cy="2809875"/>
          </a:xfrm>
          <a:prstGeom prst="rect">
            <a:avLst/>
          </a:prstGeom>
        </p:spPr>
      </p:pic>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9630" y="3168754"/>
            <a:ext cx="2680218" cy="3188346"/>
          </a:xfrm>
          <a:prstGeom prst="rect">
            <a:avLst/>
          </a:prstGeom>
        </p:spPr>
      </p:pic>
      <p:pic>
        <p:nvPicPr>
          <p:cNvPr id="7" name="Platshållare för innehåll 6"/>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899199" y="3029956"/>
            <a:ext cx="2400300" cy="1857375"/>
          </a:xfrm>
        </p:spPr>
      </p:pic>
    </p:spTree>
    <p:extLst>
      <p:ext uri="{BB962C8B-B14F-4D97-AF65-F5344CB8AC3E}">
        <p14:creationId xmlns:p14="http://schemas.microsoft.com/office/powerpoint/2010/main" val="358355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BEBA8EAE-BF5A-486C-A8C5-ECC9F3942E4B}">
                <a14:imgProps xmlns:a14="http://schemas.microsoft.com/office/drawing/2010/main">
                  <a14:imgLayer r:embed="rId4">
                    <a14:imgEffect>
                      <a14:artisticPencilGrayscale/>
                    </a14:imgEffect>
                  </a14:imgLayer>
                </a14:imgProps>
              </a:ext>
            </a:extLst>
          </a:blip>
          <a:srcRect l="4667" r="5187" b="6798"/>
          <a:stretch/>
        </p:blipFill>
        <p:spPr>
          <a:xfrm>
            <a:off x="0" y="138545"/>
            <a:ext cx="8950036" cy="6719455"/>
          </a:xfrm>
          <a:prstGeom prst="rect">
            <a:avLst/>
          </a:prstGeom>
        </p:spPr>
      </p:pic>
    </p:spTree>
    <p:extLst>
      <p:ext uri="{BB962C8B-B14F-4D97-AF65-F5344CB8AC3E}">
        <p14:creationId xmlns:p14="http://schemas.microsoft.com/office/powerpoint/2010/main" val="351248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innehåll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25656" cy="5239265"/>
          </a:xfrm>
          <a:prstGeom prst="rect">
            <a:avLst/>
          </a:prstGeom>
        </p:spPr>
      </p:pic>
      <p:pic>
        <p:nvPicPr>
          <p:cNvPr id="3" name="Platshållare för innehåll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68436" y="4178262"/>
            <a:ext cx="5181600" cy="2573642"/>
          </a:xfrm>
        </p:spPr>
      </p:pic>
      <p:pic>
        <p:nvPicPr>
          <p:cNvPr id="18" name="Platshållare för innehåll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189" y="365918"/>
            <a:ext cx="3513847" cy="3011869"/>
          </a:xfrm>
          <a:prstGeom prst="rect">
            <a:avLst/>
          </a:prstGeom>
        </p:spPr>
      </p:pic>
    </p:spTree>
    <p:extLst>
      <p:ext uri="{BB962C8B-B14F-4D97-AF65-F5344CB8AC3E}">
        <p14:creationId xmlns:p14="http://schemas.microsoft.com/office/powerpoint/2010/main" val="203688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8650" y="365126"/>
            <a:ext cx="7886700" cy="2402458"/>
          </a:xfrm>
        </p:spPr>
        <p:txBody>
          <a:bodyPr>
            <a:normAutofit/>
          </a:bodyPr>
          <a:lstStyle/>
          <a:p>
            <a:r>
              <a:rPr lang="sv-SE" dirty="0" smtClean="0"/>
              <a:t>Utbildning i både teori och </a:t>
            </a:r>
            <a:br>
              <a:rPr lang="sv-SE" dirty="0" smtClean="0"/>
            </a:br>
            <a:r>
              <a:rPr lang="sv-SE" dirty="0" smtClean="0"/>
              <a:t>praktik ska ligga till grund för </a:t>
            </a:r>
            <a:br>
              <a:rPr lang="sv-SE" dirty="0" smtClean="0"/>
            </a:br>
            <a:r>
              <a:rPr lang="sv-SE" dirty="0" smtClean="0"/>
              <a:t>ett svetsarprövningsintyg </a:t>
            </a:r>
            <a:endParaRPr lang="sv-SE" dirty="0"/>
          </a:p>
        </p:txBody>
      </p:sp>
      <p:sp>
        <p:nvSpPr>
          <p:cNvPr id="4" name="Platshållare för innehåll 3"/>
          <p:cNvSpPr>
            <a:spLocks noGrp="1"/>
          </p:cNvSpPr>
          <p:nvPr>
            <p:ph idx="1"/>
          </p:nvPr>
        </p:nvSpPr>
        <p:spPr>
          <a:xfrm>
            <a:off x="628650" y="3182111"/>
            <a:ext cx="7886700" cy="2897315"/>
          </a:xfrm>
        </p:spPr>
        <p:txBody>
          <a:bodyPr/>
          <a:lstStyle/>
          <a:p>
            <a:r>
              <a:rPr lang="sv-SE" dirty="0" smtClean="0"/>
              <a:t>Gymnasieskola</a:t>
            </a:r>
          </a:p>
          <a:p>
            <a:r>
              <a:rPr lang="sv-SE" dirty="0" smtClean="0"/>
              <a:t>Arbetsmarknadsutbildare</a:t>
            </a:r>
          </a:p>
          <a:p>
            <a:r>
              <a:rPr lang="sv-SE" dirty="0" err="1" smtClean="0"/>
              <a:t>KomVux</a:t>
            </a:r>
            <a:endParaRPr lang="sv-SE" dirty="0" smtClean="0"/>
          </a:p>
          <a:p>
            <a:r>
              <a:rPr lang="sv-SE" dirty="0" smtClean="0"/>
              <a:t>Lärande på arbetsplats</a:t>
            </a:r>
          </a:p>
          <a:p>
            <a:pPr lvl="1"/>
            <a:r>
              <a:rPr lang="sv-SE" dirty="0" smtClean="0"/>
              <a:t>Lärling</a:t>
            </a:r>
          </a:p>
          <a:p>
            <a:pPr lvl="1"/>
            <a:r>
              <a:rPr lang="sv-SE" dirty="0" smtClean="0"/>
              <a:t>Yrkesintroduktion</a:t>
            </a:r>
            <a:endParaRPr lang="sv-SE" dirty="0"/>
          </a:p>
        </p:txBody>
      </p:sp>
    </p:spTree>
    <p:extLst>
      <p:ext uri="{BB962C8B-B14F-4D97-AF65-F5344CB8AC3E}">
        <p14:creationId xmlns:p14="http://schemas.microsoft.com/office/powerpoint/2010/main" val="23314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dirty="0" smtClean="0"/>
              <a:t>Varför IW?</a:t>
            </a:r>
            <a:endParaRPr lang="sv-SE" dirty="0"/>
          </a:p>
        </p:txBody>
      </p:sp>
      <p:sp>
        <p:nvSpPr>
          <p:cNvPr id="92" name="Platshållare för innehåll 91"/>
          <p:cNvSpPr>
            <a:spLocks noGrp="1"/>
          </p:cNvSpPr>
          <p:nvPr>
            <p:ph idx="1"/>
          </p:nvPr>
        </p:nvSpPr>
        <p:spPr/>
        <p:txBody>
          <a:bodyPr/>
          <a:lstStyle/>
          <a:p>
            <a:r>
              <a:rPr lang="sv-SE" dirty="0" smtClean="0"/>
              <a:t>Krav på lärares kompetens</a:t>
            </a:r>
          </a:p>
          <a:p>
            <a:r>
              <a:rPr lang="sv-SE" dirty="0" smtClean="0"/>
              <a:t>Krav på lokaler</a:t>
            </a:r>
          </a:p>
          <a:p>
            <a:r>
              <a:rPr lang="sv-SE" dirty="0" smtClean="0"/>
              <a:t>Krav på läroplan</a:t>
            </a:r>
          </a:p>
          <a:p>
            <a:r>
              <a:rPr lang="sv-SE" dirty="0" smtClean="0"/>
              <a:t>Särskilda teoretiska prov</a:t>
            </a:r>
          </a:p>
          <a:p>
            <a:r>
              <a:rPr lang="sv-SE" dirty="0" smtClean="0"/>
              <a:t>Praktiska prov övervakas av examinatorer</a:t>
            </a:r>
          </a:p>
          <a:p>
            <a:r>
              <a:rPr lang="sv-SE" dirty="0" smtClean="0"/>
              <a:t>Oberoende granskare av skola och elevresultat</a:t>
            </a:r>
          </a:p>
          <a:p>
            <a:r>
              <a:rPr lang="sv-SE" dirty="0" smtClean="0"/>
              <a:t>Eleven kan få IW-diplom</a:t>
            </a:r>
            <a:endParaRPr lang="sv-SE" dirty="0"/>
          </a:p>
        </p:txBody>
      </p:sp>
    </p:spTree>
    <p:extLst>
      <p:ext uri="{BB962C8B-B14F-4D97-AF65-F5344CB8AC3E}">
        <p14:creationId xmlns:p14="http://schemas.microsoft.com/office/powerpoint/2010/main" val="22377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idx="1"/>
          </p:nvPr>
        </p:nvPicPr>
        <p:blipFill rotWithShape="1">
          <a:blip r:embed="rId3">
            <a:extLst>
              <a:ext uri="{28A0092B-C50C-407E-A947-70E740481C1C}">
                <a14:useLocalDpi xmlns:a14="http://schemas.microsoft.com/office/drawing/2010/main" val="0"/>
              </a:ext>
            </a:extLst>
          </a:blip>
          <a:srcRect l="507" t="9568"/>
          <a:stretch/>
        </p:blipFill>
        <p:spPr>
          <a:xfrm>
            <a:off x="935665" y="829340"/>
            <a:ext cx="6878878" cy="5317804"/>
          </a:xfrm>
        </p:spPr>
      </p:pic>
      <p:sp>
        <p:nvSpPr>
          <p:cNvPr id="6" name="Rektangel 5"/>
          <p:cNvSpPr/>
          <p:nvPr/>
        </p:nvSpPr>
        <p:spPr>
          <a:xfrm>
            <a:off x="935665" y="818706"/>
            <a:ext cx="648586" cy="109515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61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1"/>
          <p:cNvPicPr>
            <a:picLocks noChangeAspect="1"/>
          </p:cNvPicPr>
          <p:nvPr/>
        </p:nvPicPr>
        <p:blipFill rotWithShape="1">
          <a:blip r:embed="rId3">
            <a:extLst>
              <a:ext uri="{28A0092B-C50C-407E-A947-70E740481C1C}">
                <a14:useLocalDpi xmlns:a14="http://schemas.microsoft.com/office/drawing/2010/main" val="0"/>
              </a:ext>
            </a:extLst>
          </a:blip>
          <a:srcRect l="507" t="9387"/>
          <a:stretch/>
        </p:blipFill>
        <p:spPr>
          <a:xfrm>
            <a:off x="935665" y="818706"/>
            <a:ext cx="6878878" cy="5328437"/>
          </a:xfrm>
          <a:prstGeom prst="rect">
            <a:avLst/>
          </a:prstGeom>
        </p:spPr>
      </p:pic>
      <p:sp>
        <p:nvSpPr>
          <p:cNvPr id="6" name="Rektangel 5"/>
          <p:cNvSpPr/>
          <p:nvPr/>
        </p:nvSpPr>
        <p:spPr>
          <a:xfrm>
            <a:off x="935665" y="818706"/>
            <a:ext cx="648586" cy="109515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39807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IW i praktiken</a:t>
            </a:r>
            <a:endParaRPr lang="sv-SE" dirty="0"/>
          </a:p>
        </p:txBody>
      </p:sp>
      <p:sp>
        <p:nvSpPr>
          <p:cNvPr id="4" name="Platshållare för innehåll 3"/>
          <p:cNvSpPr>
            <a:spLocks noGrp="1"/>
          </p:cNvSpPr>
          <p:nvPr>
            <p:ph idx="1"/>
          </p:nvPr>
        </p:nvSpPr>
        <p:spPr>
          <a:xfrm>
            <a:off x="628650" y="1593273"/>
            <a:ext cx="7886700" cy="4583690"/>
          </a:xfrm>
        </p:spPr>
        <p:txBody>
          <a:bodyPr>
            <a:normAutofit fontScale="77500" lnSpcReduction="20000"/>
          </a:bodyPr>
          <a:lstStyle/>
          <a:p>
            <a:pPr marL="0" indent="0">
              <a:buNone/>
            </a:pPr>
            <a:r>
              <a:rPr lang="sv-SE" dirty="0" smtClean="0"/>
              <a:t>Kostnader</a:t>
            </a:r>
          </a:p>
          <a:p>
            <a:pPr lvl="1"/>
            <a:r>
              <a:rPr lang="sv-SE" dirty="0"/>
              <a:t>Dokumentation </a:t>
            </a:r>
          </a:p>
          <a:p>
            <a:pPr lvl="1"/>
            <a:r>
              <a:rPr lang="sv-SE" dirty="0" smtClean="0"/>
              <a:t>Starttillstånd, insyning, godkännande</a:t>
            </a:r>
          </a:p>
          <a:p>
            <a:pPr lvl="1"/>
            <a:r>
              <a:rPr lang="sv-SE" dirty="0" smtClean="0"/>
              <a:t>Treårsrevisioner</a:t>
            </a:r>
          </a:p>
          <a:p>
            <a:pPr lvl="1"/>
            <a:r>
              <a:rPr lang="sv-SE" dirty="0" smtClean="0"/>
              <a:t>Examinationer</a:t>
            </a:r>
          </a:p>
          <a:p>
            <a:pPr lvl="1"/>
            <a:r>
              <a:rPr lang="sv-SE" dirty="0" smtClean="0"/>
              <a:t>Diplom</a:t>
            </a:r>
          </a:p>
          <a:p>
            <a:pPr lvl="1"/>
            <a:endParaRPr lang="sv-SE" dirty="0" smtClean="0"/>
          </a:p>
          <a:p>
            <a:pPr marL="0" indent="0">
              <a:buNone/>
            </a:pPr>
            <a:r>
              <a:rPr lang="sv-SE" dirty="0" smtClean="0"/>
              <a:t>Lokaler</a:t>
            </a:r>
          </a:p>
          <a:p>
            <a:pPr lvl="1"/>
            <a:r>
              <a:rPr lang="sv-SE" dirty="0" smtClean="0"/>
              <a:t>Utrustning</a:t>
            </a:r>
          </a:p>
          <a:p>
            <a:pPr lvl="1"/>
            <a:r>
              <a:rPr lang="sv-SE" dirty="0" smtClean="0"/>
              <a:t>Material</a:t>
            </a:r>
          </a:p>
          <a:p>
            <a:pPr lvl="1"/>
            <a:r>
              <a:rPr lang="sv-SE" dirty="0" smtClean="0"/>
              <a:t>Hälsa och säkerhet</a:t>
            </a:r>
          </a:p>
          <a:p>
            <a:pPr lvl="1"/>
            <a:endParaRPr lang="sv-SE" dirty="0" smtClean="0"/>
          </a:p>
          <a:p>
            <a:pPr marL="0" indent="0">
              <a:buNone/>
            </a:pPr>
            <a:r>
              <a:rPr lang="sv-SE" dirty="0" smtClean="0"/>
              <a:t>Lärare</a:t>
            </a:r>
          </a:p>
          <a:p>
            <a:pPr lvl="1"/>
            <a:r>
              <a:rPr lang="sv-SE" dirty="0" smtClean="0"/>
              <a:t>IWS</a:t>
            </a:r>
          </a:p>
          <a:p>
            <a:pPr lvl="1"/>
            <a:r>
              <a:rPr lang="sv-SE" dirty="0" smtClean="0"/>
              <a:t>Auktorisation för övervakning</a:t>
            </a:r>
          </a:p>
          <a:p>
            <a:pPr lvl="1"/>
            <a:r>
              <a:rPr lang="sv-SE" dirty="0" smtClean="0"/>
              <a:t>Giltiga svetsarprövningsintyg</a:t>
            </a:r>
          </a:p>
          <a:p>
            <a:pPr marL="457200" lvl="1" indent="0">
              <a:buNone/>
            </a:pPr>
            <a:endParaRPr lang="sv-SE" dirty="0" smtClean="0"/>
          </a:p>
          <a:p>
            <a:pPr marL="457200" lvl="1" indent="0">
              <a:buNone/>
            </a:pPr>
            <a:endParaRPr lang="sv-SE" dirty="0" smtClean="0"/>
          </a:p>
          <a:p>
            <a:pPr marL="457200" lvl="1" indent="0">
              <a:buNone/>
            </a:pPr>
            <a:endParaRPr lang="sv-SE" dirty="0" smtClean="0"/>
          </a:p>
        </p:txBody>
      </p:sp>
    </p:spTree>
    <p:extLst>
      <p:ext uri="{BB962C8B-B14F-4D97-AF65-F5344CB8AC3E}">
        <p14:creationId xmlns:p14="http://schemas.microsoft.com/office/powerpoint/2010/main" val="212936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a:xfrm>
            <a:off x="614796" y="180109"/>
            <a:ext cx="7886700" cy="6677891"/>
          </a:xfrm>
        </p:spPr>
        <p:txBody>
          <a:bodyPr>
            <a:normAutofit fontScale="32500" lnSpcReduction="20000"/>
          </a:bodyPr>
          <a:lstStyle/>
          <a:p>
            <a:endParaRPr lang="sv-SE" dirty="0" smtClean="0"/>
          </a:p>
          <a:p>
            <a:pPr marL="0" indent="0" algn="ctr">
              <a:buNone/>
            </a:pPr>
            <a:r>
              <a:rPr lang="sv-SE" sz="40000" dirty="0" smtClean="0"/>
              <a:t>371</a:t>
            </a:r>
          </a:p>
          <a:p>
            <a:pPr marL="0" indent="0" algn="ctr">
              <a:buNone/>
            </a:pPr>
            <a:r>
              <a:rPr lang="sv-SE" sz="36900" dirty="0" smtClean="0"/>
              <a:t>64</a:t>
            </a:r>
          </a:p>
          <a:p>
            <a:pPr marL="0" indent="0" algn="ctr">
              <a:buNone/>
            </a:pPr>
            <a:r>
              <a:rPr lang="sv-SE" sz="30800" dirty="0" smtClean="0"/>
              <a:t>23</a:t>
            </a:r>
          </a:p>
          <a:p>
            <a:pPr marL="0" indent="0" algn="ctr">
              <a:buNone/>
            </a:pPr>
            <a:r>
              <a:rPr lang="sv-SE" sz="29200" dirty="0" smtClean="0"/>
              <a:t>4</a:t>
            </a:r>
          </a:p>
          <a:p>
            <a:pPr marL="0" indent="0" algn="ctr">
              <a:buNone/>
            </a:pPr>
            <a:r>
              <a:rPr lang="sv-SE" sz="24600" dirty="0" smtClean="0"/>
              <a:t>4</a:t>
            </a:r>
          </a:p>
        </p:txBody>
      </p:sp>
    </p:spTree>
    <p:extLst>
      <p:ext uri="{BB962C8B-B14F-4D97-AF65-F5344CB8AC3E}">
        <p14:creationId xmlns:p14="http://schemas.microsoft.com/office/powerpoint/2010/main" val="13258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Trender för IW</a:t>
            </a:r>
            <a:endParaRPr lang="sv-SE" dirty="0"/>
          </a:p>
        </p:txBody>
      </p:sp>
      <p:sp>
        <p:nvSpPr>
          <p:cNvPr id="4" name="Platshållare för innehåll 3"/>
          <p:cNvSpPr>
            <a:spLocks noGrp="1"/>
          </p:cNvSpPr>
          <p:nvPr>
            <p:ph idx="1"/>
          </p:nvPr>
        </p:nvSpPr>
        <p:spPr/>
        <p:txBody>
          <a:bodyPr/>
          <a:lstStyle/>
          <a:p>
            <a:r>
              <a:rPr lang="sv-SE" dirty="0" smtClean="0"/>
              <a:t>Allt fler utbildare ansöker om IW-godkännande</a:t>
            </a:r>
          </a:p>
          <a:p>
            <a:r>
              <a:rPr lang="sv-SE" dirty="0" smtClean="0"/>
              <a:t>Upphandlade arbetsmarknadsutbildare (AF)</a:t>
            </a:r>
          </a:p>
          <a:p>
            <a:r>
              <a:rPr lang="sv-SE" dirty="0" smtClean="0"/>
              <a:t>Kommuner</a:t>
            </a:r>
          </a:p>
          <a:p>
            <a:r>
              <a:rPr lang="sv-SE" dirty="0" smtClean="0"/>
              <a:t>Kriminalvården</a:t>
            </a:r>
          </a:p>
          <a:p>
            <a:r>
              <a:rPr lang="sv-SE" dirty="0" smtClean="0"/>
              <a:t>Omställningsavtal</a:t>
            </a:r>
          </a:p>
          <a:p>
            <a:r>
              <a:rPr lang="sv-SE" dirty="0" smtClean="0"/>
              <a:t>Teknikcollege</a:t>
            </a:r>
          </a:p>
          <a:p>
            <a:r>
              <a:rPr lang="sv-SE" dirty="0"/>
              <a:t>Gymnasieskolor</a:t>
            </a:r>
          </a:p>
          <a:p>
            <a:r>
              <a:rPr lang="sv-SE" dirty="0" smtClean="0"/>
              <a:t>Upphandling </a:t>
            </a:r>
            <a:r>
              <a:rPr lang="sv-SE" dirty="0"/>
              <a:t>kring validering</a:t>
            </a:r>
          </a:p>
          <a:p>
            <a:endParaRPr lang="sv-SE" dirty="0"/>
          </a:p>
        </p:txBody>
      </p:sp>
    </p:spTree>
    <p:extLst>
      <p:ext uri="{BB962C8B-B14F-4D97-AF65-F5344CB8AC3E}">
        <p14:creationId xmlns:p14="http://schemas.microsoft.com/office/powerpoint/2010/main" val="284688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97026" y="1628186"/>
            <a:ext cx="5218545" cy="3046988"/>
          </a:xfrm>
          <a:prstGeom prst="rect">
            <a:avLst/>
          </a:prstGeom>
          <a:noFill/>
        </p:spPr>
        <p:txBody>
          <a:bodyPr wrap="square" rtlCol="0">
            <a:spAutoFit/>
          </a:bodyPr>
          <a:lstStyle/>
          <a:p>
            <a:pPr marL="285750" indent="-285750">
              <a:buFont typeface="Arial" panose="020B0604020202020204" pitchFamily="34" charset="0"/>
              <a:buChar char="•"/>
            </a:pPr>
            <a:r>
              <a:rPr lang="sv-SE" sz="3200" dirty="0"/>
              <a:t>Vad har hänt sedan sist?</a:t>
            </a:r>
          </a:p>
          <a:p>
            <a:pPr marL="285750" indent="-285750">
              <a:buFont typeface="Arial" panose="020B0604020202020204" pitchFamily="34" charset="0"/>
              <a:buChar char="•"/>
            </a:pPr>
            <a:r>
              <a:rPr lang="sv-SE" sz="3200" dirty="0" smtClean="0"/>
              <a:t>Svetsare</a:t>
            </a:r>
            <a:endParaRPr lang="sv-SE" sz="3200" dirty="0"/>
          </a:p>
          <a:p>
            <a:pPr marL="285750" indent="-285750">
              <a:buFont typeface="Arial" panose="020B0604020202020204" pitchFamily="34" charset="0"/>
              <a:buChar char="•"/>
            </a:pPr>
            <a:r>
              <a:rPr lang="sv-SE" sz="3200" dirty="0" smtClean="0"/>
              <a:t>IW – Internationell svetsare</a:t>
            </a:r>
          </a:p>
          <a:p>
            <a:pPr marL="285750" indent="-285750">
              <a:buFont typeface="Arial" panose="020B0604020202020204" pitchFamily="34" charset="0"/>
              <a:buChar char="•"/>
            </a:pPr>
            <a:r>
              <a:rPr lang="sv-SE" sz="3200" dirty="0" smtClean="0"/>
              <a:t>Trender för IW</a:t>
            </a:r>
          </a:p>
          <a:p>
            <a:pPr marL="285750" indent="-285750">
              <a:buFont typeface="Arial" panose="020B0604020202020204" pitchFamily="34" charset="0"/>
              <a:buChar char="•"/>
            </a:pPr>
            <a:r>
              <a:rPr lang="sv-SE" sz="3200" dirty="0"/>
              <a:t>Framåtblick</a:t>
            </a:r>
          </a:p>
          <a:p>
            <a:pPr marL="285750" indent="-285750">
              <a:buFont typeface="Arial" panose="020B0604020202020204" pitchFamily="34" charset="0"/>
              <a:buChar char="•"/>
            </a:pPr>
            <a:r>
              <a:rPr lang="sv-SE" sz="3200" dirty="0" smtClean="0"/>
              <a:t>Yrkesintroduktionsavtal</a:t>
            </a:r>
            <a:endParaRPr lang="sv-SE" sz="3200" dirty="0"/>
          </a:p>
        </p:txBody>
      </p:sp>
    </p:spTree>
    <p:extLst>
      <p:ext uri="{BB962C8B-B14F-4D97-AF65-F5344CB8AC3E}">
        <p14:creationId xmlns:p14="http://schemas.microsoft.com/office/powerpoint/2010/main" val="32115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Framåtblick</a:t>
            </a:r>
            <a:endParaRPr lang="sv-SE" dirty="0"/>
          </a:p>
        </p:txBody>
      </p:sp>
      <p:sp>
        <p:nvSpPr>
          <p:cNvPr id="4" name="Platshållare för innehåll 3"/>
          <p:cNvSpPr>
            <a:spLocks noGrp="1"/>
          </p:cNvSpPr>
          <p:nvPr>
            <p:ph idx="1"/>
          </p:nvPr>
        </p:nvSpPr>
        <p:spPr/>
        <p:txBody>
          <a:bodyPr>
            <a:normAutofit/>
          </a:bodyPr>
          <a:lstStyle/>
          <a:p>
            <a:pPr marL="0" indent="0">
              <a:buNone/>
            </a:pPr>
            <a:r>
              <a:rPr lang="sv-SE" dirty="0"/>
              <a:t>Digitalisering av </a:t>
            </a:r>
            <a:r>
              <a:rPr lang="sv-SE" dirty="0" smtClean="0"/>
              <a:t>teoretiska examinationer</a:t>
            </a:r>
            <a:endParaRPr lang="sv-SE" dirty="0"/>
          </a:p>
          <a:p>
            <a:pPr marL="0" indent="0">
              <a:buNone/>
            </a:pPr>
            <a:r>
              <a:rPr lang="sv-SE" dirty="0" smtClean="0"/>
              <a:t>Förnya svets.se om svetsutbildning </a:t>
            </a:r>
            <a:endParaRPr lang="sv-SE" dirty="0"/>
          </a:p>
          <a:p>
            <a:pPr marL="0" indent="0">
              <a:buNone/>
            </a:pPr>
            <a:r>
              <a:rPr lang="sv-SE" dirty="0"/>
              <a:t>Ny kvalitetshandbok för IW</a:t>
            </a:r>
          </a:p>
          <a:p>
            <a:pPr marL="0" lvl="1" indent="0">
              <a:lnSpc>
                <a:spcPct val="100000"/>
              </a:lnSpc>
              <a:spcBef>
                <a:spcPts val="1000"/>
              </a:spcBef>
              <a:buNone/>
            </a:pPr>
            <a:r>
              <a:rPr lang="sv-SE" sz="2800" dirty="0" smtClean="0"/>
              <a:t>Validering i samma system</a:t>
            </a:r>
          </a:p>
          <a:p>
            <a:pPr marL="0" indent="0">
              <a:buNone/>
            </a:pPr>
            <a:r>
              <a:rPr lang="sv-SE" dirty="0" smtClean="0"/>
              <a:t>	Industriteknik BAS</a:t>
            </a:r>
          </a:p>
          <a:p>
            <a:pPr marL="0" indent="0">
              <a:buNone/>
            </a:pPr>
            <a:r>
              <a:rPr lang="sv-SE" dirty="0"/>
              <a:t>	</a:t>
            </a:r>
            <a:r>
              <a:rPr lang="sv-SE" dirty="0" smtClean="0"/>
              <a:t>Automation BAS</a:t>
            </a:r>
          </a:p>
          <a:p>
            <a:pPr marL="0" indent="0">
              <a:buNone/>
            </a:pPr>
            <a:r>
              <a:rPr lang="sv-SE" dirty="0"/>
              <a:t>	</a:t>
            </a:r>
            <a:r>
              <a:rPr lang="sv-SE" dirty="0" smtClean="0"/>
              <a:t>Underhåll BAS</a:t>
            </a:r>
          </a:p>
          <a:p>
            <a:pPr marL="0" indent="0">
              <a:buNone/>
            </a:pPr>
            <a:r>
              <a:rPr lang="sv-SE" dirty="0"/>
              <a:t>	</a:t>
            </a:r>
            <a:r>
              <a:rPr lang="sv-SE" dirty="0" smtClean="0"/>
              <a:t>Svetsvalidering – IW</a:t>
            </a:r>
          </a:p>
        </p:txBody>
      </p:sp>
    </p:spTree>
    <p:extLst>
      <p:ext uri="{BB962C8B-B14F-4D97-AF65-F5344CB8AC3E}">
        <p14:creationId xmlns:p14="http://schemas.microsoft.com/office/powerpoint/2010/main" val="1777030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957182" y="1602342"/>
            <a:ext cx="2359099" cy="417845"/>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3045787" y="2148147"/>
            <a:ext cx="2359099" cy="417845"/>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3045786" y="2693952"/>
            <a:ext cx="3578299" cy="417845"/>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p:txBody>
          <a:bodyPr/>
          <a:lstStyle/>
          <a:p>
            <a:r>
              <a:rPr lang="sv-SE" dirty="0" smtClean="0"/>
              <a:t>Yrkesintroduktionsavtal</a:t>
            </a:r>
            <a:endParaRPr lang="sv-SE" dirty="0"/>
          </a:p>
        </p:txBody>
      </p:sp>
      <p:sp>
        <p:nvSpPr>
          <p:cNvPr id="8" name="Platshållare för innehåll 7"/>
          <p:cNvSpPr>
            <a:spLocks noGrp="1"/>
          </p:cNvSpPr>
          <p:nvPr>
            <p:ph idx="1"/>
          </p:nvPr>
        </p:nvSpPr>
        <p:spPr/>
        <p:txBody>
          <a:bodyPr/>
          <a:lstStyle/>
          <a:p>
            <a:pPr marL="0" indent="0">
              <a:buNone/>
            </a:pPr>
            <a:r>
              <a:rPr lang="sv-SE" dirty="0" smtClean="0"/>
              <a:t>Stor ansökan 2018</a:t>
            </a:r>
          </a:p>
          <a:p>
            <a:r>
              <a:rPr lang="sv-SE" dirty="0" smtClean="0"/>
              <a:t>Modernisering av svetsutbildning - IW</a:t>
            </a:r>
          </a:p>
          <a:p>
            <a:r>
              <a:rPr lang="sv-SE" dirty="0" smtClean="0"/>
              <a:t>Validering</a:t>
            </a:r>
          </a:p>
          <a:p>
            <a:r>
              <a:rPr lang="sv-SE" dirty="0" smtClean="0"/>
              <a:t>Kurslitteratur</a:t>
            </a:r>
          </a:p>
          <a:p>
            <a:r>
              <a:rPr lang="sv-SE" dirty="0" smtClean="0"/>
              <a:t>Handledare</a:t>
            </a:r>
          </a:p>
          <a:p>
            <a:r>
              <a:rPr lang="sv-SE" dirty="0" smtClean="0"/>
              <a:t>Andra aktörer</a:t>
            </a:r>
          </a:p>
          <a:p>
            <a:endParaRPr lang="sv-SE" dirty="0"/>
          </a:p>
          <a:p>
            <a:pPr marL="0" indent="0">
              <a:buNone/>
            </a:pPr>
            <a:r>
              <a:rPr lang="sv-SE" dirty="0" smtClean="0"/>
              <a:t>Vi behöver fler ut i yrket! </a:t>
            </a:r>
            <a:endParaRPr lang="sv-SE" dirty="0"/>
          </a:p>
        </p:txBody>
      </p:sp>
    </p:spTree>
    <p:extLst>
      <p:ext uri="{BB962C8B-B14F-4D97-AF65-F5344CB8AC3E}">
        <p14:creationId xmlns:p14="http://schemas.microsoft.com/office/powerpoint/2010/main" val="40881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2" y="0"/>
            <a:ext cx="8827755" cy="6858000"/>
          </a:xfrm>
          <a:prstGeom prst="rect">
            <a:avLst/>
          </a:prstGeom>
        </p:spPr>
      </p:pic>
    </p:spTree>
    <p:extLst>
      <p:ext uri="{BB962C8B-B14F-4D97-AF65-F5344CB8AC3E}">
        <p14:creationId xmlns:p14="http://schemas.microsoft.com/office/powerpoint/2010/main" val="14041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har hänt sedan sist?</a:t>
            </a:r>
            <a:endParaRPr lang="sv-SE" dirty="0"/>
          </a:p>
        </p:txBody>
      </p:sp>
      <p:sp>
        <p:nvSpPr>
          <p:cNvPr id="3" name="Platshållare för innehåll 2"/>
          <p:cNvSpPr>
            <a:spLocks noGrp="1"/>
          </p:cNvSpPr>
          <p:nvPr>
            <p:ph idx="1"/>
          </p:nvPr>
        </p:nvSpPr>
        <p:spPr/>
        <p:txBody>
          <a:bodyPr/>
          <a:lstStyle/>
          <a:p>
            <a:r>
              <a:rPr lang="sv-SE" dirty="0" smtClean="0"/>
              <a:t>Nya regler för IW-svetslärare</a:t>
            </a:r>
          </a:p>
          <a:p>
            <a:r>
              <a:rPr lang="sv-SE" dirty="0" smtClean="0"/>
              <a:t>Svetslärarforum på FB</a:t>
            </a:r>
          </a:p>
          <a:p>
            <a:r>
              <a:rPr lang="sv-SE" dirty="0" smtClean="0"/>
              <a:t>Ny bedömarbank för yrkeslärarhögskola</a:t>
            </a:r>
          </a:p>
          <a:p>
            <a:r>
              <a:rPr lang="sv-SE" dirty="0" smtClean="0"/>
              <a:t>Sammanhållen yrkesutbildning</a:t>
            </a:r>
          </a:p>
          <a:p>
            <a:r>
              <a:rPr lang="sv-SE" dirty="0" smtClean="0"/>
              <a:t>Ny antagningsväg IWS-IWT</a:t>
            </a:r>
          </a:p>
          <a:p>
            <a:pPr marL="0" indent="0">
              <a:buNone/>
            </a:pPr>
            <a:endParaRPr lang="sv-SE" dirty="0" smtClean="0"/>
          </a:p>
          <a:p>
            <a:endParaRPr lang="sv-SE" dirty="0"/>
          </a:p>
        </p:txBody>
      </p:sp>
    </p:spTree>
    <p:extLst>
      <p:ext uri="{BB962C8B-B14F-4D97-AF65-F5344CB8AC3E}">
        <p14:creationId xmlns:p14="http://schemas.microsoft.com/office/powerpoint/2010/main" val="188543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Svetsare</a:t>
            </a:r>
            <a:endParaRPr lang="sv-SE" dirty="0"/>
          </a:p>
        </p:txBody>
      </p:sp>
      <p:sp>
        <p:nvSpPr>
          <p:cNvPr id="11" name="Platshållare för innehåll 10"/>
          <p:cNvSpPr>
            <a:spLocks noGrp="1"/>
          </p:cNvSpPr>
          <p:nvPr>
            <p:ph idx="1"/>
          </p:nvPr>
        </p:nvSpPr>
        <p:spPr/>
        <p:txBody>
          <a:bodyPr/>
          <a:lstStyle/>
          <a:p>
            <a:pPr marL="0" indent="0">
              <a:buNone/>
            </a:pPr>
            <a:r>
              <a:rPr lang="sv-SE" dirty="0" smtClean="0"/>
              <a:t>ISO 9606 – svetsarprövningsintyg</a:t>
            </a:r>
          </a:p>
          <a:p>
            <a:pPr marL="0" indent="0">
              <a:buNone/>
            </a:pPr>
            <a:r>
              <a:rPr lang="sv-SE" dirty="0" smtClean="0"/>
              <a:t>- Visar skicklighet i viss metod, läge, material m.m.</a:t>
            </a:r>
          </a:p>
          <a:p>
            <a:pPr marL="0" indent="0">
              <a:buNone/>
            </a:pPr>
            <a:endParaRPr lang="sv-SE" dirty="0" smtClean="0"/>
          </a:p>
          <a:p>
            <a:pPr marL="0" indent="0">
              <a:buNone/>
            </a:pPr>
            <a:r>
              <a:rPr lang="sv-SE" dirty="0" smtClean="0"/>
              <a:t>Räcker det?</a:t>
            </a:r>
          </a:p>
          <a:p>
            <a:pPr marL="0" indent="0">
              <a:buNone/>
            </a:pPr>
            <a:endParaRPr lang="sv-SE" dirty="0"/>
          </a:p>
          <a:p>
            <a:endParaRPr lang="sv-SE" dirty="0"/>
          </a:p>
        </p:txBody>
      </p:sp>
    </p:spTree>
    <p:extLst>
      <p:ext uri="{BB962C8B-B14F-4D97-AF65-F5344CB8AC3E}">
        <p14:creationId xmlns:p14="http://schemas.microsoft.com/office/powerpoint/2010/main" val="379806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419" y="945253"/>
            <a:ext cx="6848258" cy="4836582"/>
          </a:xfrm>
          <a:prstGeom prst="rect">
            <a:avLst/>
          </a:prstGeom>
        </p:spPr>
      </p:pic>
      <p:sp>
        <p:nvSpPr>
          <p:cNvPr id="8" name="Rektangel 7"/>
          <p:cNvSpPr/>
          <p:nvPr/>
        </p:nvSpPr>
        <p:spPr>
          <a:xfrm>
            <a:off x="5386046" y="4275438"/>
            <a:ext cx="2707631" cy="1506397"/>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2192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98480">
            <a:off x="723771" y="2048573"/>
            <a:ext cx="5519177" cy="3595060"/>
          </a:xfr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471" y="1272705"/>
            <a:ext cx="4379722" cy="2766634"/>
          </a:xfrm>
          <a:prstGeom prst="rect">
            <a:avLst/>
          </a:prstGeom>
        </p:spPr>
      </p:pic>
    </p:spTree>
    <p:extLst>
      <p:ext uri="{BB962C8B-B14F-4D97-AF65-F5344CB8AC3E}">
        <p14:creationId xmlns:p14="http://schemas.microsoft.com/office/powerpoint/2010/main" val="160830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97" y="4221299"/>
            <a:ext cx="5329859" cy="2383835"/>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236" y="4221299"/>
            <a:ext cx="2383835" cy="2383835"/>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588" y="2237482"/>
            <a:ext cx="2466975" cy="1847850"/>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588" y="304322"/>
            <a:ext cx="2466975" cy="1847850"/>
          </a:xfrm>
          <a:prstGeom prst="rect">
            <a:avLst/>
          </a:prstGeom>
        </p:spPr>
      </p:pic>
      <p:pic>
        <p:nvPicPr>
          <p:cNvPr id="10" name="Bildobjekt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1879" y="599692"/>
            <a:ext cx="4507154" cy="3104960"/>
          </a:xfrm>
          <a:prstGeom prst="rect">
            <a:avLst/>
          </a:prstGeom>
        </p:spPr>
      </p:pic>
      <p:pic>
        <p:nvPicPr>
          <p:cNvPr id="8" name="Bildobjekt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6526" y="256697"/>
            <a:ext cx="2419350" cy="1895475"/>
          </a:xfrm>
          <a:prstGeom prst="rect">
            <a:avLst/>
          </a:prstGeom>
        </p:spPr>
      </p:pic>
    </p:spTree>
    <p:extLst>
      <p:ext uri="{BB962C8B-B14F-4D97-AF65-F5344CB8AC3E}">
        <p14:creationId xmlns:p14="http://schemas.microsoft.com/office/powerpoint/2010/main" val="144226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65785" y="389062"/>
            <a:ext cx="8590008" cy="5956308"/>
          </a:xfrm>
          <a:prstGeom prst="rect">
            <a:avLst/>
          </a:prstGeom>
        </p:spPr>
      </p:pic>
    </p:spTree>
    <p:extLst>
      <p:ext uri="{BB962C8B-B14F-4D97-AF65-F5344CB8AC3E}">
        <p14:creationId xmlns:p14="http://schemas.microsoft.com/office/powerpoint/2010/main" val="1465868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87" y="1690689"/>
            <a:ext cx="4191000" cy="2781300"/>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778" y="183003"/>
            <a:ext cx="2599458" cy="3015371"/>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983" y="3679826"/>
            <a:ext cx="3810000" cy="2828925"/>
          </a:xfrm>
          <a:prstGeom prst="rect">
            <a:avLst/>
          </a:prstGeom>
        </p:spPr>
      </p:pic>
    </p:spTree>
    <p:extLst>
      <p:ext uri="{BB962C8B-B14F-4D97-AF65-F5344CB8AC3E}">
        <p14:creationId xmlns:p14="http://schemas.microsoft.com/office/powerpoint/2010/main" val="391726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vetskommissionen">
  <a:themeElements>
    <a:clrScheme name="Svetskommissionen">
      <a:dk1>
        <a:sysClr val="windowText" lastClr="000000"/>
      </a:dk1>
      <a:lt1>
        <a:sysClr val="window" lastClr="FFFFFF"/>
      </a:lt1>
      <a:dk2>
        <a:srgbClr val="1F497D"/>
      </a:dk2>
      <a:lt2>
        <a:srgbClr val="EEECE1"/>
      </a:lt2>
      <a:accent1>
        <a:srgbClr val="0077C0"/>
      </a:accent1>
      <a:accent2>
        <a:srgbClr val="00C0F3"/>
      </a:accent2>
      <a:accent3>
        <a:srgbClr val="D71635"/>
      </a:accent3>
      <a:accent4>
        <a:srgbClr val="FDB924"/>
      </a:accent4>
      <a:accent5>
        <a:srgbClr val="63727A"/>
      </a:accent5>
      <a:accent6>
        <a:srgbClr val="D1D3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3995</TotalTime>
  <Words>735</Words>
  <Application>Microsoft Office PowerPoint</Application>
  <PresentationFormat>Bildspel på skärmen (4:3)</PresentationFormat>
  <Paragraphs>187</Paragraphs>
  <Slides>22</Slides>
  <Notes>15</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22</vt:i4>
      </vt:variant>
    </vt:vector>
  </HeadingPairs>
  <TitlesOfParts>
    <vt:vector size="28" baseType="lpstr">
      <vt:lpstr>Arial</vt:lpstr>
      <vt:lpstr>Calibri</vt:lpstr>
      <vt:lpstr>Calibri Light</vt:lpstr>
      <vt:lpstr>Svetskommissionen</vt:lpstr>
      <vt:lpstr>Office-tema</vt:lpstr>
      <vt:lpstr>1_Office-tema</vt:lpstr>
      <vt:lpstr> Svetskommissionen  Svetsutbildning i världsklass  </vt:lpstr>
      <vt:lpstr>PowerPoint-presentation</vt:lpstr>
      <vt:lpstr>Vad har hänt sedan sist?</vt:lpstr>
      <vt:lpstr>Svetsare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Utbildning i både teori och  praktik ska ligga till grund för  ett svetsarprövningsintyg </vt:lpstr>
      <vt:lpstr>Varför IW?</vt:lpstr>
      <vt:lpstr>PowerPoint-presentation</vt:lpstr>
      <vt:lpstr>PowerPoint-presentation</vt:lpstr>
      <vt:lpstr>IW i praktiken</vt:lpstr>
      <vt:lpstr>PowerPoint-presentation</vt:lpstr>
      <vt:lpstr>Trender för IW</vt:lpstr>
      <vt:lpstr>Framåtblick</vt:lpstr>
      <vt:lpstr>Yrkesintroduktionsavtal</vt:lpstr>
      <vt:lpstr>PowerPoint-presentation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Svetskommissionen  IIW- och EWF-utbildningar  Kompetensförsörjning</dc:title>
  <dc:creator>Svets</dc:creator>
  <cp:lastModifiedBy>Elisabeth Egerblom</cp:lastModifiedBy>
  <cp:revision>82</cp:revision>
  <dcterms:created xsi:type="dcterms:W3CDTF">2017-01-10T12:27:35Z</dcterms:created>
  <dcterms:modified xsi:type="dcterms:W3CDTF">2018-01-10T22:29:03Z</dcterms:modified>
</cp:coreProperties>
</file>