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62" r:id="rId2"/>
    <p:sldId id="356" r:id="rId3"/>
    <p:sldId id="360" r:id="rId4"/>
    <p:sldId id="347" r:id="rId5"/>
    <p:sldId id="346" r:id="rId6"/>
    <p:sldId id="345" r:id="rId7"/>
    <p:sldId id="330" r:id="rId8"/>
    <p:sldId id="333" r:id="rId9"/>
    <p:sldId id="334" r:id="rId10"/>
    <p:sldId id="335" r:id="rId11"/>
    <p:sldId id="342" r:id="rId12"/>
    <p:sldId id="343" r:id="rId13"/>
    <p:sldId id="363" r:id="rId14"/>
    <p:sldId id="344" r:id="rId15"/>
    <p:sldId id="349" r:id="rId16"/>
    <p:sldId id="341" r:id="rId17"/>
    <p:sldId id="348" r:id="rId18"/>
    <p:sldId id="357" r:id="rId19"/>
    <p:sldId id="353" r:id="rId20"/>
    <p:sldId id="351" r:id="rId21"/>
    <p:sldId id="352" r:id="rId22"/>
    <p:sldId id="350" r:id="rId23"/>
    <p:sldId id="364" r:id="rId24"/>
    <p:sldId id="358" r:id="rId25"/>
    <p:sldId id="340" r:id="rId26"/>
    <p:sldId id="359" r:id="rId27"/>
  </p:sldIdLst>
  <p:sldSz cx="9144000" cy="6858000" type="screen4x3"/>
  <p:notesSz cx="6797675" cy="9926638"/>
  <p:defaultTextStyle>
    <a:defPPr>
      <a:defRPr lang="sv-SE"/>
    </a:defPPr>
    <a:lvl1pPr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defTabSz="457200"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521415D9-36F7-43E2-AB2F-B90AF26B5E84}">
      <p14:sectionLst xmlns:p14="http://schemas.microsoft.com/office/powerpoint/2010/main">
        <p14:section name="Standardavsnitt" id="{1ED47208-1E7F-4371-928E-D11927BAC1BB}">
          <p14:sldIdLst>
            <p14:sldId id="362"/>
            <p14:sldId id="356"/>
            <p14:sldId id="360"/>
            <p14:sldId id="347"/>
            <p14:sldId id="346"/>
            <p14:sldId id="345"/>
            <p14:sldId id="330"/>
            <p14:sldId id="333"/>
            <p14:sldId id="334"/>
            <p14:sldId id="335"/>
            <p14:sldId id="342"/>
            <p14:sldId id="343"/>
            <p14:sldId id="363"/>
            <p14:sldId id="344"/>
            <p14:sldId id="349"/>
            <p14:sldId id="341"/>
            <p14:sldId id="348"/>
            <p14:sldId id="357"/>
            <p14:sldId id="353"/>
            <p14:sldId id="351"/>
            <p14:sldId id="352"/>
            <p14:sldId id="350"/>
            <p14:sldId id="364"/>
            <p14:sldId id="358"/>
            <p14:sldId id="340"/>
            <p14:sldId id="359"/>
          </p14:sldIdLst>
        </p14:section>
      </p14:sectionLst>
    </p:ext>
    <p:ext uri="{EFAFB233-063F-42B5-8137-9DF3F51BA10A}">
      <p15:sldGuideLst xmlns:p15="http://schemas.microsoft.com/office/powerpoint/2012/main">
        <p15:guide id="1" orient="horz" pos="3776">
          <p15:clr>
            <a:srgbClr val="A4A3A4"/>
          </p15:clr>
        </p15:guide>
        <p15:guide id="2" pos="40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76006" autoAdjust="0"/>
  </p:normalViewPr>
  <p:slideViewPr>
    <p:cSldViewPr snapToGrid="0" snapToObjects="1" showGuides="1">
      <p:cViewPr varScale="1">
        <p:scale>
          <a:sx n="68" d="100"/>
          <a:sy n="68" d="100"/>
        </p:scale>
        <p:origin x="1314" y="66"/>
      </p:cViewPr>
      <p:guideLst>
        <p:guide orient="horz" pos="3776"/>
        <p:guide pos="40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3216BE3-6D2E-C944-95F3-21423CFE7F18}" type="datetimeFigureOut">
              <a:rPr lang="sv-SE" smtClean="0"/>
              <a:pPr/>
              <a:t>2018-01-08</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974744F-CAD1-D14B-86C2-F9DE3D448A2D}" type="slidenum">
              <a:rPr lang="sv-SE" smtClean="0"/>
              <a:pPr/>
              <a:t>‹#›</a:t>
            </a:fld>
            <a:endParaRPr lang="sv-SE"/>
          </a:p>
        </p:txBody>
      </p:sp>
    </p:spTree>
    <p:extLst>
      <p:ext uri="{BB962C8B-B14F-4D97-AF65-F5344CB8AC3E}">
        <p14:creationId xmlns:p14="http://schemas.microsoft.com/office/powerpoint/2010/main" val="25787642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a:t>Till och med vårt hus är rätt</a:t>
            </a:r>
            <a:r>
              <a:rPr lang="sv-SE" baseline="0" dirty="0"/>
              <a:t> fyrkantigt. Som du ser är vi ingen liten verkstad utan en verkstadsindustri. Det gör att vi kan åta oss uppdrag som </a:t>
            </a:r>
            <a:r>
              <a:rPr lang="sv-SE" baseline="0" dirty="0" err="1"/>
              <a:t>xxxxx</a:t>
            </a:r>
            <a:endParaRPr lang="sv-SE" dirty="0"/>
          </a:p>
        </p:txBody>
      </p:sp>
      <p:sp>
        <p:nvSpPr>
          <p:cNvPr id="4" name="Platshållare för bildnummer 3"/>
          <p:cNvSpPr>
            <a:spLocks noGrp="1"/>
          </p:cNvSpPr>
          <p:nvPr>
            <p:ph type="sldNum" sz="quarter" idx="10"/>
          </p:nvPr>
        </p:nvSpPr>
        <p:spPr/>
        <p:txBody>
          <a:bodyPr/>
          <a:lstStyle/>
          <a:p>
            <a:fld id="{7974744F-CAD1-D14B-86C2-F9DE3D448A2D}" type="slidenum">
              <a:rPr lang="sv-SE" smtClean="0"/>
              <a:pPr/>
              <a:t>8</a:t>
            </a:fld>
            <a:endParaRPr lang="sv-SE"/>
          </a:p>
        </p:txBody>
      </p:sp>
    </p:spTree>
    <p:extLst>
      <p:ext uri="{BB962C8B-B14F-4D97-AF65-F5344CB8AC3E}">
        <p14:creationId xmlns:p14="http://schemas.microsoft.com/office/powerpoint/2010/main" val="6445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a:t>
            </a:r>
            <a:r>
              <a:rPr lang="sv-SE" baseline="0" dirty="0"/>
              <a:t> jobbar mot alla branscher </a:t>
            </a:r>
            <a:r>
              <a:rPr lang="sv-SE" baseline="0" dirty="0" err="1"/>
              <a:t>xxxxx</a:t>
            </a:r>
            <a:endParaRPr lang="sv-SE" dirty="0"/>
          </a:p>
        </p:txBody>
      </p:sp>
      <p:sp>
        <p:nvSpPr>
          <p:cNvPr id="4" name="Platshållare för bildnummer 3"/>
          <p:cNvSpPr>
            <a:spLocks noGrp="1"/>
          </p:cNvSpPr>
          <p:nvPr>
            <p:ph type="sldNum" sz="quarter" idx="10"/>
          </p:nvPr>
        </p:nvSpPr>
        <p:spPr/>
        <p:txBody>
          <a:bodyPr/>
          <a:lstStyle/>
          <a:p>
            <a:fld id="{7974744F-CAD1-D14B-86C2-F9DE3D448A2D}" type="slidenum">
              <a:rPr lang="sv-SE" smtClean="0"/>
              <a:pPr/>
              <a:t>9</a:t>
            </a:fld>
            <a:endParaRPr lang="sv-SE"/>
          </a:p>
        </p:txBody>
      </p:sp>
    </p:spTree>
    <p:extLst>
      <p:ext uri="{BB962C8B-B14F-4D97-AF65-F5344CB8AC3E}">
        <p14:creationId xmlns:p14="http://schemas.microsoft.com/office/powerpoint/2010/main" val="3147196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a:t>Vi är rätt fyrkantiga. Vi tycker nämligen att det ska vara ordning och reda och att regelverk ska hållas. Så vi kan erkänna</a:t>
            </a:r>
            <a:r>
              <a:rPr lang="sv-SE" baseline="0" dirty="0"/>
              <a:t> att vi går igång på certifikat. Vi har idag  EN </a:t>
            </a:r>
            <a:r>
              <a:rPr lang="sv-SE" baseline="0" dirty="0" err="1"/>
              <a:t>xxxxxx</a:t>
            </a:r>
            <a:r>
              <a:rPr lang="sv-SE" baseline="0" dirty="0"/>
              <a:t> och </a:t>
            </a:r>
            <a:r>
              <a:rPr lang="sv-SE" baseline="0" dirty="0" err="1"/>
              <a:t>xxxxxx</a:t>
            </a:r>
            <a:r>
              <a:rPr lang="sv-SE" baseline="0" dirty="0"/>
              <a:t>. Och du ska aldrig behöva fundera över vilka lagar och regler som gäller, där ska du kunna lita på din leverantör. Vi är stolta över att klara högsta klassningen för svetsning, det innebär att vi får utföra arbeten på arenabyggen och kärnkraftverk,</a:t>
            </a:r>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7974744F-CAD1-D14B-86C2-F9DE3D448A2D}" type="slidenum">
              <a:rPr lang="sv-SE" smtClean="0"/>
              <a:pPr/>
              <a:t>10</a:t>
            </a:fld>
            <a:endParaRPr lang="sv-SE"/>
          </a:p>
        </p:txBody>
      </p:sp>
    </p:spTree>
    <p:extLst>
      <p:ext uri="{BB962C8B-B14F-4D97-AF65-F5344CB8AC3E}">
        <p14:creationId xmlns:p14="http://schemas.microsoft.com/office/powerpoint/2010/main" val="2366624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a:t>Vi är rätt fyrkantiga. Vi tycker nämligen att det ska vara ordning och reda och att regelverk ska hållas. Så vi kan erkänna</a:t>
            </a:r>
            <a:r>
              <a:rPr lang="sv-SE" baseline="0" dirty="0"/>
              <a:t> att vi går igång på certifikat. Vi har idag  EN </a:t>
            </a:r>
            <a:r>
              <a:rPr lang="sv-SE" baseline="0" dirty="0" err="1"/>
              <a:t>xxxxxx</a:t>
            </a:r>
            <a:r>
              <a:rPr lang="sv-SE" baseline="0" dirty="0"/>
              <a:t> och </a:t>
            </a:r>
            <a:r>
              <a:rPr lang="sv-SE" baseline="0" dirty="0" err="1"/>
              <a:t>xxxxxx</a:t>
            </a:r>
            <a:r>
              <a:rPr lang="sv-SE" baseline="0" dirty="0"/>
              <a:t>. Och du ska aldrig behöva fundera över vilka lagar och regler som gäller, där ska du kunna lita på din leverantör. Vi är stolta över att klara högsta klassningen för svetsning, det innebär att vi får utföra arbeten på arenabyggen och kärnkraftverk,</a:t>
            </a:r>
          </a:p>
          <a:p>
            <a:pPr marL="0" marR="0" indent="0" algn="l" defTabSz="4572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7974744F-CAD1-D14B-86C2-F9DE3D448A2D}" type="slidenum">
              <a:rPr lang="sv-SE" smtClean="0"/>
              <a:pPr/>
              <a:t>18</a:t>
            </a:fld>
            <a:endParaRPr lang="sv-SE"/>
          </a:p>
        </p:txBody>
      </p:sp>
    </p:spTree>
    <p:extLst>
      <p:ext uri="{BB962C8B-B14F-4D97-AF65-F5344CB8AC3E}">
        <p14:creationId xmlns:p14="http://schemas.microsoft.com/office/powerpoint/2010/main" val="97964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latshållare för rubrik 1"/>
          <p:cNvSpPr>
            <a:spLocks noGrp="1"/>
          </p:cNvSpPr>
          <p:nvPr>
            <p:ph type="title"/>
          </p:nvPr>
        </p:nvSpPr>
        <p:spPr bwMode="auto">
          <a:xfrm>
            <a:off x="457200" y="274638"/>
            <a:ext cx="8229600" cy="1143000"/>
          </a:xfrm>
          <a:prstGeom prst="rect">
            <a:avLst/>
          </a:prstGeom>
          <a:noFill/>
          <a:ln w="9525">
            <a:noFill/>
            <a:miter lim="800000"/>
            <a:headEnd/>
            <a:tailEnd/>
          </a:ln>
        </p:spPr>
        <p:txBody>
          <a:bodyPr/>
          <a:lstStyle/>
          <a:p>
            <a:pPr lvl="0"/>
            <a:r>
              <a:rPr lang="sv-SE" dirty="0"/>
              <a:t>Klicka här för att ändra format</a:t>
            </a:r>
          </a:p>
        </p:txBody>
      </p:sp>
      <p:sp>
        <p:nvSpPr>
          <p:cNvPr id="11" name="Platshållare för innehåll 10"/>
          <p:cNvSpPr>
            <a:spLocks noGrp="1"/>
          </p:cNvSpPr>
          <p:nvPr>
            <p:ph sz="quarter" idx="10"/>
          </p:nvPr>
        </p:nvSpPr>
        <p:spPr>
          <a:xfrm>
            <a:off x="457200" y="1585913"/>
            <a:ext cx="8229600" cy="4251325"/>
          </a:xfrm>
        </p:spPr>
        <p:txBody>
          <a:bodyPr/>
          <a:lstStyle/>
          <a:p>
            <a:pPr lvl="0"/>
            <a:r>
              <a:rPr lang="sv-SE" dirty="0"/>
              <a:t>Klicka här för att ändra format på bakgrundstexten</a:t>
            </a:r>
          </a:p>
          <a:p>
            <a:pPr lvl="1"/>
            <a:r>
              <a:rPr lang="sv-SE" dirty="0"/>
              <a:t>Nivå två</a:t>
            </a:r>
          </a:p>
          <a:p>
            <a:pPr lvl="2"/>
            <a:r>
              <a:rPr lang="sv-SE" dirty="0"/>
              <a:t>Nivå tre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600200"/>
            <a:ext cx="4038600" cy="42333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p:txBody>
      </p:sp>
      <p:sp>
        <p:nvSpPr>
          <p:cNvPr id="4" name="Platshållare för innehåll 3"/>
          <p:cNvSpPr>
            <a:spLocks noGrp="1"/>
          </p:cNvSpPr>
          <p:nvPr>
            <p:ph sz="half" idx="2"/>
          </p:nvPr>
        </p:nvSpPr>
        <p:spPr>
          <a:xfrm>
            <a:off x="4648200" y="1600200"/>
            <a:ext cx="4038600" cy="42333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dirty="0"/>
              <a:t>Klicka här för att ändra format på bakgrundstexten</a:t>
            </a:r>
          </a:p>
          <a:p>
            <a:pPr lvl="1"/>
            <a:r>
              <a:rPr lang="sv-SE" dirty="0"/>
              <a:t>Nivå två</a:t>
            </a:r>
          </a:p>
          <a:p>
            <a:pPr lvl="2"/>
            <a:r>
              <a:rPr lang="sv-SE" dirty="0"/>
              <a:t>Nivå tre</a:t>
            </a:r>
          </a:p>
        </p:txBody>
      </p:sp>
      <p:sp>
        <p:nvSpPr>
          <p:cNvPr id="5" name="Platshållare för bildnummer 5"/>
          <p:cNvSpPr>
            <a:spLocks noGrp="1"/>
          </p:cNvSpPr>
          <p:nvPr>
            <p:ph type="sldNum" sz="quarter" idx="10"/>
          </p:nvPr>
        </p:nvSpPr>
        <p:spPr/>
        <p:txBody>
          <a:bodyPr/>
          <a:lstStyle>
            <a:lvl1pPr>
              <a:defRPr/>
            </a:lvl1pPr>
          </a:lstStyle>
          <a:p>
            <a:pPr>
              <a:defRPr/>
            </a:pPr>
            <a:fld id="{983719C2-A76C-FE47-853D-756C6C208DB6}" type="slidenum">
              <a:rPr lang="sv-SE"/>
              <a:pPr>
                <a:defRPr/>
              </a:pPr>
              <a:t>‹#›</a:t>
            </a:fld>
            <a:endParaRPr lang="sv-S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lvl1pPr>
              <a:defRPr>
                <a:solidFill>
                  <a:srgbClr val="FFFFFF"/>
                </a:solidFill>
              </a:defRPr>
            </a:lvl1pPr>
          </a:lstStyle>
          <a:p>
            <a:r>
              <a:rPr lang="sv-SE" dirty="0"/>
              <a:t>Klicka här för att ändra format</a:t>
            </a:r>
          </a:p>
        </p:txBody>
      </p:sp>
      <p:sp>
        <p:nvSpPr>
          <p:cNvPr id="3" name="Underrubrik 2"/>
          <p:cNvSpPr>
            <a:spLocks noGrp="1"/>
          </p:cNvSpPr>
          <p:nvPr>
            <p:ph type="subTitle" idx="1"/>
          </p:nvPr>
        </p:nvSpPr>
        <p:spPr>
          <a:xfrm>
            <a:off x="685800" y="3886200"/>
            <a:ext cx="7772400" cy="1752600"/>
          </a:xfrm>
        </p:spPr>
        <p:txBody>
          <a:bodyPr>
            <a:normAutofit/>
          </a:bodyPr>
          <a:lstStyle>
            <a:lvl1pPr marL="0" indent="0" algn="l">
              <a:buNone/>
              <a:defRPr sz="2400"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Klicka här för att ändra format på underrubrik i bakgrunden</a:t>
            </a:r>
          </a:p>
        </p:txBody>
      </p:sp>
      <p:sp>
        <p:nvSpPr>
          <p:cNvPr id="4" name="Platshållare för bildnummer 5"/>
          <p:cNvSpPr>
            <a:spLocks noGrp="1"/>
          </p:cNvSpPr>
          <p:nvPr>
            <p:ph type="sldNum" sz="quarter" idx="10"/>
          </p:nvPr>
        </p:nvSpPr>
        <p:spPr/>
        <p:txBody>
          <a:bodyPr/>
          <a:lstStyle>
            <a:lvl1pPr>
              <a:defRPr/>
            </a:lvl1pPr>
          </a:lstStyle>
          <a:p>
            <a:pPr>
              <a:defRPr/>
            </a:pPr>
            <a:fld id="{C8A1B990-F637-6948-B322-91BC2EE9A29B}" type="slidenum">
              <a:rPr lang="sv-SE"/>
              <a:pPr>
                <a:defRPr/>
              </a:pPr>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5"/>
          <p:cNvSpPr>
            <a:spLocks noGrp="1"/>
          </p:cNvSpPr>
          <p:nvPr>
            <p:ph type="sldNum" sz="quarter" idx="10"/>
          </p:nvPr>
        </p:nvSpPr>
        <p:spPr/>
        <p:txBody>
          <a:bodyPr/>
          <a:lstStyle>
            <a:lvl1pPr>
              <a:defRPr/>
            </a:lvl1pPr>
          </a:lstStyle>
          <a:p>
            <a:pPr>
              <a:defRPr/>
            </a:pPr>
            <a:fld id="{BD122797-F36B-F24D-A2C3-7F3E5CDC2DFE}" type="slidenum">
              <a:rPr lang="sv-SE"/>
              <a:pPr>
                <a:defRPr/>
              </a:pPr>
              <a:t>‹#›</a:t>
            </a:fld>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dobjekt 5"/>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0" y="5463218"/>
            <a:ext cx="9144000" cy="1394782"/>
          </a:xfrm>
          <a:prstGeom prst="rect">
            <a:avLst/>
          </a:prstGeom>
          <a:noFill/>
          <a:ln w="9525">
            <a:noFill/>
            <a:miter lim="800000"/>
            <a:headEnd/>
            <a:tailEnd/>
          </a:ln>
        </p:spPr>
      </p:pic>
      <p:pic>
        <p:nvPicPr>
          <p:cNvPr id="1027" name="Bildobjekt 7"/>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7493000" y="6249988"/>
            <a:ext cx="1320800" cy="438150"/>
          </a:xfrm>
          <a:prstGeom prst="rect">
            <a:avLst/>
          </a:prstGeom>
          <a:noFill/>
          <a:ln w="9525">
            <a:noFill/>
            <a:miter lim="800000"/>
            <a:headEnd/>
            <a:tailEnd/>
          </a:ln>
        </p:spPr>
      </p:pic>
      <p:sp>
        <p:nvSpPr>
          <p:cNvPr id="9" name="textruta 8"/>
          <p:cNvSpPr txBox="1"/>
          <p:nvPr userDrawn="1"/>
        </p:nvSpPr>
        <p:spPr>
          <a:xfrm>
            <a:off x="330200" y="6289675"/>
            <a:ext cx="2006600" cy="338138"/>
          </a:xfrm>
          <a:prstGeom prst="rect">
            <a:avLst/>
          </a:prstGeom>
          <a:noFill/>
        </p:spPr>
        <p:txBody>
          <a:bodyPr>
            <a:spAutoFit/>
          </a:bodyPr>
          <a:lstStyle/>
          <a:p>
            <a:pPr fontAlgn="auto">
              <a:spcBef>
                <a:spcPts val="0"/>
              </a:spcBef>
              <a:spcAft>
                <a:spcPts val="0"/>
              </a:spcAft>
              <a:defRPr/>
            </a:pPr>
            <a:r>
              <a:rPr lang="sv-SE" sz="1600" dirty="0" err="1">
                <a:solidFill>
                  <a:srgbClr val="FFFFFF"/>
                </a:solidFill>
                <a:latin typeface="+mn-lt"/>
                <a:ea typeface="+mn-ea"/>
                <a:cs typeface="+mn-cs"/>
              </a:rPr>
              <a:t>www.bsm.nu</a:t>
            </a:r>
            <a:endParaRPr lang="sv-SE" sz="1600" dirty="0">
              <a:solidFill>
                <a:srgbClr val="FFFFFF"/>
              </a:solidFill>
              <a:latin typeface="+mn-lt"/>
              <a:ea typeface="+mn-ea"/>
              <a:cs typeface="+mn-cs"/>
            </a:endParaRPr>
          </a:p>
        </p:txBody>
      </p:sp>
      <p:sp>
        <p:nvSpPr>
          <p:cNvPr id="1029" name="Platshållare för rubrik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30" name="Platshållare för text 2"/>
          <p:cNvSpPr>
            <a:spLocks noGrp="1"/>
          </p:cNvSpPr>
          <p:nvPr>
            <p:ph type="body" idx="1"/>
          </p:nvPr>
        </p:nvSpPr>
        <p:spPr bwMode="auto">
          <a:xfrm>
            <a:off x="457200" y="1600200"/>
            <a:ext cx="8229600" cy="41576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p:txBody>
      </p:sp>
      <p:sp>
        <p:nvSpPr>
          <p:cNvPr id="6" name="Platshållare för bildnummer 5"/>
          <p:cNvSpPr>
            <a:spLocks noGrp="1"/>
          </p:cNvSpPr>
          <p:nvPr>
            <p:ph type="sldNum" sz="quarter" idx="4"/>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a:defRPr/>
            </a:pPr>
            <a:fld id="{557AF75C-15A7-7649-843E-12AB3975EC04}" type="slidenum">
              <a:rPr lang="sv-SE"/>
              <a:pPr>
                <a:defRPr/>
              </a:pPr>
              <a:t>‹#›</a:t>
            </a:fld>
            <a:endParaRPr lang="sv-SE" dirty="0"/>
          </a:p>
        </p:txBody>
      </p:sp>
    </p:spTree>
  </p:cSld>
  <p:clrMap bg1="lt1" tx1="dk1" bg2="lt2" tx2="dk2" accent1="accent1" accent2="accent2" accent3="accent3" accent4="accent4" accent5="accent5" accent6="accent6" hlink="hlink" folHlink="folHlink"/>
  <p:sldLayoutIdLst>
    <p:sldLayoutId id="2147483672" r:id="rId1"/>
    <p:sldLayoutId id="2147483669" r:id="rId2"/>
    <p:sldLayoutId id="2147483673" r:id="rId3"/>
    <p:sldLayoutId id="2147483670" r:id="rId4"/>
    <p:sldLayoutId id="2147483671" r:id="rId5"/>
  </p:sldLayoutIdLst>
  <p:txStyles>
    <p:titleStyle>
      <a:lvl1pPr algn="l" defTabSz="457200" rtl="0" eaLnBrk="0" fontAlgn="base" hangingPunct="0">
        <a:spcBef>
          <a:spcPct val="0"/>
        </a:spcBef>
        <a:spcAft>
          <a:spcPct val="0"/>
        </a:spcAft>
        <a:defRPr sz="4000" i="1"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4000" i="1">
          <a:solidFill>
            <a:schemeClr val="tx1"/>
          </a:solidFill>
          <a:latin typeface="Calibri" pitchFamily="-108" charset="0"/>
          <a:ea typeface="ＭＳ Ｐゴシック" pitchFamily="-108" charset="-128"/>
          <a:cs typeface="ＭＳ Ｐゴシック" pitchFamily="-108" charset="-128"/>
        </a:defRPr>
      </a:lvl9pPr>
    </p:titleStyle>
    <p:bodyStyle>
      <a:lvl1pPr marL="177800" indent="-177800" algn="l" defTabSz="457200"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pitchFamily="-108" charset="-128"/>
          <a:cs typeface="ＭＳ Ｐゴシック" pitchFamily="-108" charset="-128"/>
        </a:defRPr>
      </a:lvl1pPr>
      <a:lvl2pPr marL="627063" indent="-169863" algn="l" defTabSz="457200"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pitchFamily="-108" charset="-128"/>
          <a:cs typeface="+mn-cs"/>
        </a:defRPr>
      </a:lvl2pPr>
      <a:lvl3pPr marL="982663" indent="-136525" algn="l" defTabSz="457200" rtl="0" eaLnBrk="0" fontAlgn="base" hangingPunct="0">
        <a:spcBef>
          <a:spcPct val="20000"/>
        </a:spcBef>
        <a:spcAft>
          <a:spcPct val="0"/>
        </a:spcAft>
        <a:buFont typeface="Arial" pitchFamily="-108" charset="0"/>
        <a:buChar char="•"/>
        <a:defRPr sz="2000" i="1"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itchFamily="-108"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91000">
              <a:srgbClr val="FF0000"/>
            </a:gs>
            <a:gs pos="96000">
              <a:schemeClr val="accent1">
                <a:lumMod val="45000"/>
                <a:lumOff val="5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3" name="Bildobjekt 2"/>
          <p:cNvPicPr>
            <a:picLocks noChangeAspect="1"/>
          </p:cNvPicPr>
          <p:nvPr/>
        </p:nvPicPr>
        <p:blipFill rotWithShape="1">
          <a:blip r:embed="rId2"/>
          <a:srcRect l="26084" t="14933" r="40250" b="8000"/>
          <a:stretch/>
        </p:blipFill>
        <p:spPr>
          <a:xfrm>
            <a:off x="2497849" y="62145"/>
            <a:ext cx="4148302" cy="5934946"/>
          </a:xfrm>
          <a:prstGeom prst="rect">
            <a:avLst/>
          </a:prstGeom>
        </p:spPr>
      </p:pic>
    </p:spTree>
    <p:extLst>
      <p:ext uri="{BB962C8B-B14F-4D97-AF65-F5344CB8AC3E}">
        <p14:creationId xmlns:p14="http://schemas.microsoft.com/office/powerpoint/2010/main" val="216778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fyrkant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8" y="-127876"/>
            <a:ext cx="9288318" cy="7046310"/>
          </a:xfrm>
          <a:prstGeom prst="rect">
            <a:avLst/>
          </a:prstGeom>
        </p:spPr>
      </p:pic>
      <p:sp>
        <p:nvSpPr>
          <p:cNvPr id="7172" name="Rubrik 1"/>
          <p:cNvSpPr>
            <a:spLocks noGrp="1"/>
          </p:cNvSpPr>
          <p:nvPr>
            <p:ph type="title"/>
          </p:nvPr>
        </p:nvSpPr>
        <p:spPr/>
        <p:txBody>
          <a:bodyPr/>
          <a:lstStyle/>
          <a:p>
            <a:pPr eaLnBrk="1" hangingPunct="1"/>
            <a:r>
              <a:rPr lang="sv-SE" dirty="0"/>
              <a:t>Vi är rätt fyrkantiga!</a:t>
            </a:r>
            <a:endParaRPr lang="sv-SE" sz="2400" dirty="0"/>
          </a:p>
        </p:txBody>
      </p:sp>
      <p:sp>
        <p:nvSpPr>
          <p:cNvPr id="7" name="Platshållare för innehåll 6"/>
          <p:cNvSpPr>
            <a:spLocks noGrp="1"/>
          </p:cNvSpPr>
          <p:nvPr>
            <p:ph sz="quarter" idx="10"/>
          </p:nvPr>
        </p:nvSpPr>
        <p:spPr/>
        <p:txBody>
          <a:bodyPr/>
          <a:lstStyle/>
          <a:p>
            <a:pPr>
              <a:buNone/>
            </a:pPr>
            <a:r>
              <a:rPr lang="sv-SE" dirty="0"/>
              <a:t>SS/EN ISO 3834-2</a:t>
            </a:r>
          </a:p>
          <a:p>
            <a:pPr>
              <a:buNone/>
            </a:pPr>
            <a:r>
              <a:rPr lang="sv-SE" sz="800" dirty="0"/>
              <a:t>  </a:t>
            </a:r>
          </a:p>
          <a:p>
            <a:pPr>
              <a:buNone/>
            </a:pPr>
            <a:r>
              <a:rPr lang="sv-SE" dirty="0"/>
              <a:t>SS-EN 1090-1</a:t>
            </a:r>
          </a:p>
          <a:p>
            <a:pPr>
              <a:buNone/>
            </a:pPr>
            <a:r>
              <a:rPr lang="sv-SE" dirty="0"/>
              <a:t>EXC 1,2,3 &amp; 4 </a:t>
            </a:r>
          </a:p>
          <a:p>
            <a:pPr>
              <a:buNone/>
            </a:pPr>
            <a:endParaRPr lang="sv-SE" sz="800" dirty="0"/>
          </a:p>
          <a:p>
            <a:pPr>
              <a:buNone/>
            </a:pPr>
            <a:r>
              <a:rPr lang="sv-SE" dirty="0"/>
              <a:t>EN 15085</a:t>
            </a:r>
          </a:p>
          <a:p>
            <a:pPr>
              <a:buNone/>
            </a:pPr>
            <a:endParaRPr lang="sv-SE" sz="2000" dirty="0"/>
          </a:p>
          <a:p>
            <a:pPr>
              <a:buNone/>
            </a:pPr>
            <a:r>
              <a:rPr lang="sv-SE" i="1" dirty="0"/>
              <a:t>ISO 9001</a:t>
            </a:r>
          </a:p>
          <a:p>
            <a:pPr>
              <a:buNone/>
            </a:pPr>
            <a:r>
              <a:rPr lang="sv-SE" i="1" dirty="0"/>
              <a:t>och ISO 14001</a:t>
            </a:r>
          </a:p>
        </p:txBody>
      </p:sp>
      <p:pic>
        <p:nvPicPr>
          <p:cNvPr id="3" name="Bildobjekt 2" descr="Skärmavbild 2014-09-24 kl. 19.38.0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3976" y="1735275"/>
            <a:ext cx="2408590" cy="3387450"/>
          </a:xfrm>
          <a:prstGeom prst="rect">
            <a:avLst/>
          </a:prstGeom>
        </p:spPr>
      </p:pic>
      <p:pic>
        <p:nvPicPr>
          <p:cNvPr id="4" name="Bildobjekt 3" descr="Skärmavbild 2014-09-24 kl. 19.38.1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7666" y="650490"/>
            <a:ext cx="2149247" cy="3045210"/>
          </a:xfrm>
          <a:prstGeom prst="rect">
            <a:avLst/>
          </a:prstGeom>
        </p:spPr>
      </p:pic>
      <p:sp>
        <p:nvSpPr>
          <p:cNvPr id="8"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142719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endParaRPr lang="sv-SE" dirty="0"/>
          </a:p>
        </p:txBody>
      </p:sp>
      <p:sp>
        <p:nvSpPr>
          <p:cNvPr id="19"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pic>
        <p:nvPicPr>
          <p:cNvPr id="2" name="Bildobjekt 1">
            <a:extLst>
              <a:ext uri="{FF2B5EF4-FFF2-40B4-BE49-F238E27FC236}">
                <a16:creationId xmlns:a16="http://schemas.microsoft.com/office/drawing/2014/main" id="{1A4478C1-88E4-48C6-AA33-791375A1A41F}"/>
              </a:ext>
            </a:extLst>
          </p:cNvPr>
          <p:cNvPicPr>
            <a:picLocks noChangeAspect="1"/>
          </p:cNvPicPr>
          <p:nvPr/>
        </p:nvPicPr>
        <p:blipFill>
          <a:blip r:embed="rId2"/>
          <a:stretch>
            <a:fillRect/>
          </a:stretch>
        </p:blipFill>
        <p:spPr>
          <a:xfrm>
            <a:off x="139959" y="0"/>
            <a:ext cx="8864082" cy="6858000"/>
          </a:xfrm>
          <a:prstGeom prst="rect">
            <a:avLst/>
          </a:prstGeom>
        </p:spPr>
      </p:pic>
    </p:spTree>
    <p:extLst>
      <p:ext uri="{BB962C8B-B14F-4D97-AF65-F5344CB8AC3E}">
        <p14:creationId xmlns:p14="http://schemas.microsoft.com/office/powerpoint/2010/main" val="4232126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a:extLst>
              <a:ext uri="{FF2B5EF4-FFF2-40B4-BE49-F238E27FC236}">
                <a16:creationId xmlns:a16="http://schemas.microsoft.com/office/drawing/2014/main" id="{26D48932-2C5B-4BA2-A080-7F591E022587}"/>
              </a:ext>
            </a:extLst>
          </p:cNvPr>
          <p:cNvPicPr>
            <a:picLocks noGrp="1" noChangeAspect="1"/>
          </p:cNvPicPr>
          <p:nvPr>
            <p:ph sz="half" idx="1"/>
          </p:nvPr>
        </p:nvPicPr>
        <p:blipFill>
          <a:blip r:embed="rId2"/>
          <a:stretch>
            <a:fillRect/>
          </a:stretch>
        </p:blipFill>
        <p:spPr>
          <a:xfrm>
            <a:off x="4877706" y="478304"/>
            <a:ext cx="3742102" cy="4989470"/>
          </a:xfrm>
          <a:prstGeom prst="rect">
            <a:avLst/>
          </a:prstGeom>
        </p:spPr>
      </p:pic>
      <p:pic>
        <p:nvPicPr>
          <p:cNvPr id="6" name="Platshållare för innehåll 5">
            <a:extLst>
              <a:ext uri="{FF2B5EF4-FFF2-40B4-BE49-F238E27FC236}">
                <a16:creationId xmlns:a16="http://schemas.microsoft.com/office/drawing/2014/main" id="{0C682171-22EB-48F3-92D7-9954D2E65C16}"/>
              </a:ext>
            </a:extLst>
          </p:cNvPr>
          <p:cNvPicPr>
            <a:picLocks noGrp="1" noChangeAspect="1"/>
          </p:cNvPicPr>
          <p:nvPr>
            <p:ph sz="half" idx="2"/>
          </p:nvPr>
        </p:nvPicPr>
        <p:blipFill>
          <a:blip r:embed="rId3"/>
          <a:stretch>
            <a:fillRect/>
          </a:stretch>
        </p:blipFill>
        <p:spPr>
          <a:xfrm>
            <a:off x="966305" y="478303"/>
            <a:ext cx="3767012" cy="5024926"/>
          </a:xfrm>
          <a:prstGeom prst="rect">
            <a:avLst/>
          </a:prstGeom>
        </p:spPr>
      </p:pic>
    </p:spTree>
    <p:extLst>
      <p:ext uri="{BB962C8B-B14F-4D97-AF65-F5344CB8AC3E}">
        <p14:creationId xmlns:p14="http://schemas.microsoft.com/office/powerpoint/2010/main" val="4232164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0FCFA486-837C-4AA7-A0C8-11006B9708B2}"/>
              </a:ext>
            </a:extLst>
          </p:cNvPr>
          <p:cNvPicPr>
            <a:picLocks noChangeAspect="1"/>
          </p:cNvPicPr>
          <p:nvPr/>
        </p:nvPicPr>
        <p:blipFill>
          <a:blip r:embed="rId2"/>
          <a:stretch>
            <a:fillRect/>
          </a:stretch>
        </p:blipFill>
        <p:spPr>
          <a:xfrm>
            <a:off x="66675" y="-106827"/>
            <a:ext cx="9077325" cy="6115050"/>
          </a:xfrm>
          <a:prstGeom prst="rect">
            <a:avLst/>
          </a:prstGeom>
        </p:spPr>
      </p:pic>
    </p:spTree>
    <p:extLst>
      <p:ext uri="{BB962C8B-B14F-4D97-AF65-F5344CB8AC3E}">
        <p14:creationId xmlns:p14="http://schemas.microsoft.com/office/powerpoint/2010/main" val="1318290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6">
            <a:extLst>
              <a:ext uri="{FF2B5EF4-FFF2-40B4-BE49-F238E27FC236}">
                <a16:creationId xmlns:a16="http://schemas.microsoft.com/office/drawing/2014/main" id="{C19C34FE-86D4-46AC-BF42-50565E764038}"/>
              </a:ext>
            </a:extLst>
          </p:cNvPr>
          <p:cNvSpPr txBox="1">
            <a:spLocks/>
          </p:cNvSpPr>
          <p:nvPr/>
        </p:nvSpPr>
        <p:spPr bwMode="auto">
          <a:xfrm>
            <a:off x="4648202" y="1636643"/>
            <a:ext cx="4038600" cy="4233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pitchFamily="-108" charset="-128"/>
                <a:cs typeface="ＭＳ Ｐゴシック" pitchFamily="-108" charset="-128"/>
              </a:defRPr>
            </a:lvl1pPr>
            <a:lvl2pPr marL="627063" indent="-169863" algn="l" defTabSz="457200"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pitchFamily="-108" charset="-128"/>
                <a:cs typeface="+mn-cs"/>
              </a:defRPr>
            </a:lvl2pPr>
            <a:lvl3pPr marL="982663" indent="-136525" algn="l" defTabSz="457200" rtl="0" eaLnBrk="0" fontAlgn="base" hangingPunct="0">
              <a:spcBef>
                <a:spcPct val="20000"/>
              </a:spcBef>
              <a:spcAft>
                <a:spcPct val="0"/>
              </a:spcAft>
              <a:buFont typeface="Arial" pitchFamily="-108" charset="0"/>
              <a:buChar char="•"/>
              <a:defRPr sz="2000" i="1"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itchFamily="-108" charset="0"/>
              <a:buChar char="–"/>
              <a:defRPr sz="18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itchFamily="-108" charset="0"/>
              <a:buChar char="»"/>
              <a:defRPr sz="18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sv-SE"/>
          </a:p>
        </p:txBody>
      </p:sp>
      <p:pic>
        <p:nvPicPr>
          <p:cNvPr id="14" name="Bildobjekt 13">
            <a:extLst>
              <a:ext uri="{FF2B5EF4-FFF2-40B4-BE49-F238E27FC236}">
                <a16:creationId xmlns:a16="http://schemas.microsoft.com/office/drawing/2014/main" id="{6DE3DE63-F73B-4322-A849-8A529AE02923}"/>
              </a:ext>
            </a:extLst>
          </p:cNvPr>
          <p:cNvPicPr>
            <a:picLocks noChangeAspect="1"/>
          </p:cNvPicPr>
          <p:nvPr/>
        </p:nvPicPr>
        <p:blipFill>
          <a:blip r:embed="rId2"/>
          <a:stretch>
            <a:fillRect/>
          </a:stretch>
        </p:blipFill>
        <p:spPr>
          <a:xfrm>
            <a:off x="815420" y="181975"/>
            <a:ext cx="3249682" cy="5777211"/>
          </a:xfrm>
          <a:prstGeom prst="rect">
            <a:avLst/>
          </a:prstGeom>
        </p:spPr>
      </p:pic>
      <p:pic>
        <p:nvPicPr>
          <p:cNvPr id="15" name="Bildobjekt 14">
            <a:extLst>
              <a:ext uri="{FF2B5EF4-FFF2-40B4-BE49-F238E27FC236}">
                <a16:creationId xmlns:a16="http://schemas.microsoft.com/office/drawing/2014/main" id="{15D7116F-CDB5-4394-B9EA-5EF902489ADB}"/>
              </a:ext>
            </a:extLst>
          </p:cNvPr>
          <p:cNvPicPr>
            <a:picLocks noChangeAspect="1"/>
          </p:cNvPicPr>
          <p:nvPr/>
        </p:nvPicPr>
        <p:blipFill rotWithShape="1">
          <a:blip r:embed="rId2"/>
          <a:srcRect l="31756" t="17889" r="12997" b="54123"/>
          <a:stretch/>
        </p:blipFill>
        <p:spPr>
          <a:xfrm>
            <a:off x="4365590" y="758283"/>
            <a:ext cx="4321212" cy="3891776"/>
          </a:xfrm>
          <a:prstGeom prst="rect">
            <a:avLst/>
          </a:prstGeom>
        </p:spPr>
      </p:pic>
    </p:spTree>
    <p:extLst>
      <p:ext uri="{BB962C8B-B14F-4D97-AF65-F5344CB8AC3E}">
        <p14:creationId xmlns:p14="http://schemas.microsoft.com/office/powerpoint/2010/main" val="7920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026E0C3B-AF55-4369-A268-6CD7FD53801B}"/>
              </a:ext>
            </a:extLst>
          </p:cNvPr>
          <p:cNvPicPr>
            <a:picLocks noChangeAspect="1"/>
          </p:cNvPicPr>
          <p:nvPr/>
        </p:nvPicPr>
        <p:blipFill rotWithShape="1">
          <a:blip r:embed="rId2"/>
          <a:srcRect l="7637" t="4855" r="19185" b="10184"/>
          <a:stretch/>
        </p:blipFill>
        <p:spPr>
          <a:xfrm>
            <a:off x="738554" y="309489"/>
            <a:ext cx="7666891" cy="5330315"/>
          </a:xfrm>
          <a:prstGeom prst="rect">
            <a:avLst/>
          </a:prstGeom>
        </p:spPr>
      </p:pic>
    </p:spTree>
    <p:extLst>
      <p:ext uri="{BB962C8B-B14F-4D97-AF65-F5344CB8AC3E}">
        <p14:creationId xmlns:p14="http://schemas.microsoft.com/office/powerpoint/2010/main" val="1251399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pic>
        <p:nvPicPr>
          <p:cNvPr id="2" name="Bildobjekt 1">
            <a:extLst>
              <a:ext uri="{FF2B5EF4-FFF2-40B4-BE49-F238E27FC236}">
                <a16:creationId xmlns:a16="http://schemas.microsoft.com/office/drawing/2014/main" id="{2B2F2F95-786C-4A39-AD98-4F4EF2D4560B}"/>
              </a:ext>
            </a:extLst>
          </p:cNvPr>
          <p:cNvPicPr>
            <a:picLocks noChangeAspect="1"/>
          </p:cNvPicPr>
          <p:nvPr/>
        </p:nvPicPr>
        <p:blipFill>
          <a:blip r:embed="rId2"/>
          <a:stretch>
            <a:fillRect/>
          </a:stretch>
        </p:blipFill>
        <p:spPr>
          <a:xfrm>
            <a:off x="225287" y="165514"/>
            <a:ext cx="8693426" cy="5511085"/>
          </a:xfrm>
          <a:prstGeom prst="rect">
            <a:avLst/>
          </a:prstGeom>
        </p:spPr>
      </p:pic>
    </p:spTree>
    <p:extLst>
      <p:ext uri="{BB962C8B-B14F-4D97-AF65-F5344CB8AC3E}">
        <p14:creationId xmlns:p14="http://schemas.microsoft.com/office/powerpoint/2010/main" val="521872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8">
            <a:extLst>
              <a:ext uri="{FF2B5EF4-FFF2-40B4-BE49-F238E27FC236}">
                <a16:creationId xmlns:a16="http://schemas.microsoft.com/office/drawing/2014/main" id="{60019E1C-D5CA-4FD2-8561-17B79690E48E}"/>
              </a:ext>
            </a:extLst>
          </p:cNvPr>
          <p:cNvPicPr>
            <a:picLocks noGrp="1" noChangeAspect="1"/>
          </p:cNvPicPr>
          <p:nvPr>
            <p:ph sz="half" idx="1"/>
          </p:nvPr>
        </p:nvPicPr>
        <p:blipFill>
          <a:blip r:embed="rId2"/>
          <a:stretch>
            <a:fillRect/>
          </a:stretch>
        </p:blipFill>
        <p:spPr>
          <a:xfrm>
            <a:off x="457200" y="1603414"/>
            <a:ext cx="4038600" cy="4227434"/>
          </a:xfrm>
          <a:prstGeom prst="rect">
            <a:avLst/>
          </a:prstGeom>
        </p:spPr>
      </p:pic>
      <p:sp>
        <p:nvSpPr>
          <p:cNvPr id="8" name="Platshållare för innehåll 6">
            <a:extLst>
              <a:ext uri="{FF2B5EF4-FFF2-40B4-BE49-F238E27FC236}">
                <a16:creationId xmlns:a16="http://schemas.microsoft.com/office/drawing/2014/main" id="{C19C34FE-86D4-46AC-BF42-50565E764038}"/>
              </a:ext>
            </a:extLst>
          </p:cNvPr>
          <p:cNvSpPr txBox="1">
            <a:spLocks/>
          </p:cNvSpPr>
          <p:nvPr/>
        </p:nvSpPr>
        <p:spPr bwMode="auto">
          <a:xfrm>
            <a:off x="4648202" y="1636643"/>
            <a:ext cx="4038600" cy="42333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177800" indent="-177800" algn="l" defTabSz="457200" rtl="0" eaLnBrk="0" fontAlgn="base" hangingPunct="0">
              <a:spcBef>
                <a:spcPct val="20000"/>
              </a:spcBef>
              <a:spcAft>
                <a:spcPct val="0"/>
              </a:spcAft>
              <a:buFont typeface="Arial" pitchFamily="-108" charset="0"/>
              <a:buChar char="•"/>
              <a:defRPr sz="2800" kern="1200">
                <a:solidFill>
                  <a:schemeClr val="tx1"/>
                </a:solidFill>
                <a:latin typeface="+mn-lt"/>
                <a:ea typeface="ＭＳ Ｐゴシック" pitchFamily="-108" charset="-128"/>
                <a:cs typeface="ＭＳ Ｐゴシック" pitchFamily="-108" charset="-128"/>
              </a:defRPr>
            </a:lvl1pPr>
            <a:lvl2pPr marL="627063" indent="-169863" algn="l" defTabSz="457200" rtl="0" eaLnBrk="0" fontAlgn="base" hangingPunct="0">
              <a:spcBef>
                <a:spcPct val="20000"/>
              </a:spcBef>
              <a:spcAft>
                <a:spcPct val="0"/>
              </a:spcAft>
              <a:buFont typeface="Arial" pitchFamily="-108" charset="0"/>
              <a:buChar char="•"/>
              <a:defRPr sz="2400" kern="1200">
                <a:solidFill>
                  <a:schemeClr val="tx1"/>
                </a:solidFill>
                <a:latin typeface="+mn-lt"/>
                <a:ea typeface="ＭＳ Ｐゴシック" pitchFamily="-108" charset="-128"/>
                <a:cs typeface="+mn-cs"/>
              </a:defRPr>
            </a:lvl2pPr>
            <a:lvl3pPr marL="982663" indent="-136525" algn="l" defTabSz="457200" rtl="0" eaLnBrk="0" fontAlgn="base" hangingPunct="0">
              <a:spcBef>
                <a:spcPct val="20000"/>
              </a:spcBef>
              <a:spcAft>
                <a:spcPct val="0"/>
              </a:spcAft>
              <a:buFont typeface="Arial" pitchFamily="-108" charset="0"/>
              <a:buChar char="•"/>
              <a:defRPr sz="2000" i="1"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itchFamily="-108" charset="0"/>
              <a:buChar char="–"/>
              <a:defRPr sz="18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itchFamily="-108" charset="0"/>
              <a:buChar char="»"/>
              <a:defRPr sz="18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sv-SE"/>
          </a:p>
        </p:txBody>
      </p:sp>
      <p:pic>
        <p:nvPicPr>
          <p:cNvPr id="11" name="Bildobjekt 10">
            <a:extLst>
              <a:ext uri="{FF2B5EF4-FFF2-40B4-BE49-F238E27FC236}">
                <a16:creationId xmlns:a16="http://schemas.microsoft.com/office/drawing/2014/main" id="{21F94BBC-F6D8-427D-B248-2A5DDB8C0911}"/>
              </a:ext>
            </a:extLst>
          </p:cNvPr>
          <p:cNvPicPr>
            <a:picLocks noChangeAspect="1"/>
          </p:cNvPicPr>
          <p:nvPr/>
        </p:nvPicPr>
        <p:blipFill>
          <a:blip r:embed="rId3"/>
          <a:stretch>
            <a:fillRect/>
          </a:stretch>
        </p:blipFill>
        <p:spPr>
          <a:xfrm>
            <a:off x="463567" y="585901"/>
            <a:ext cx="8369270" cy="4707714"/>
          </a:xfrm>
          <a:prstGeom prst="rect">
            <a:avLst/>
          </a:prstGeom>
        </p:spPr>
      </p:pic>
    </p:spTree>
    <p:extLst>
      <p:ext uri="{BB962C8B-B14F-4D97-AF65-F5344CB8AC3E}">
        <p14:creationId xmlns:p14="http://schemas.microsoft.com/office/powerpoint/2010/main" val="1555739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fyrkant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18" y="-127876"/>
            <a:ext cx="9288318" cy="7046310"/>
          </a:xfrm>
          <a:prstGeom prst="rect">
            <a:avLst/>
          </a:prstGeom>
        </p:spPr>
      </p:pic>
      <p:sp>
        <p:nvSpPr>
          <p:cNvPr id="7172" name="Rubrik 1"/>
          <p:cNvSpPr>
            <a:spLocks noGrp="1"/>
          </p:cNvSpPr>
          <p:nvPr>
            <p:ph type="title"/>
          </p:nvPr>
        </p:nvSpPr>
        <p:spPr/>
        <p:txBody>
          <a:bodyPr/>
          <a:lstStyle/>
          <a:p>
            <a:pPr eaLnBrk="1" hangingPunct="1"/>
            <a:r>
              <a:rPr lang="sv-SE" dirty="0"/>
              <a:t>Vi är rätt fyrkantiga!</a:t>
            </a:r>
            <a:endParaRPr lang="sv-SE" sz="2400" dirty="0"/>
          </a:p>
        </p:txBody>
      </p:sp>
      <p:sp>
        <p:nvSpPr>
          <p:cNvPr id="7" name="Platshållare för innehåll 6"/>
          <p:cNvSpPr>
            <a:spLocks noGrp="1"/>
          </p:cNvSpPr>
          <p:nvPr>
            <p:ph sz="quarter" idx="10"/>
          </p:nvPr>
        </p:nvSpPr>
        <p:spPr/>
        <p:txBody>
          <a:bodyPr/>
          <a:lstStyle/>
          <a:p>
            <a:pPr>
              <a:buNone/>
            </a:pPr>
            <a:r>
              <a:rPr lang="sv-SE" dirty="0"/>
              <a:t>SS/EN ISO 3834-2</a:t>
            </a:r>
          </a:p>
          <a:p>
            <a:pPr>
              <a:buNone/>
            </a:pPr>
            <a:r>
              <a:rPr lang="sv-SE" sz="800" dirty="0"/>
              <a:t>  </a:t>
            </a:r>
          </a:p>
          <a:p>
            <a:pPr>
              <a:buNone/>
            </a:pPr>
            <a:r>
              <a:rPr lang="sv-SE" dirty="0"/>
              <a:t>SS-EN 1090-1</a:t>
            </a:r>
          </a:p>
          <a:p>
            <a:pPr>
              <a:buNone/>
            </a:pPr>
            <a:r>
              <a:rPr lang="sv-SE" dirty="0"/>
              <a:t>EXC 1,2,3 &amp; 4 </a:t>
            </a:r>
          </a:p>
          <a:p>
            <a:pPr>
              <a:buNone/>
            </a:pPr>
            <a:endParaRPr lang="sv-SE" sz="800" dirty="0"/>
          </a:p>
          <a:p>
            <a:pPr>
              <a:buNone/>
            </a:pPr>
            <a:r>
              <a:rPr lang="sv-SE" dirty="0"/>
              <a:t>EN 15085</a:t>
            </a:r>
          </a:p>
          <a:p>
            <a:pPr>
              <a:buNone/>
            </a:pPr>
            <a:endParaRPr lang="sv-SE" sz="2000" dirty="0"/>
          </a:p>
          <a:p>
            <a:pPr>
              <a:buNone/>
            </a:pPr>
            <a:r>
              <a:rPr lang="sv-SE" i="1" dirty="0"/>
              <a:t>ISO 9001</a:t>
            </a:r>
          </a:p>
          <a:p>
            <a:pPr>
              <a:buNone/>
            </a:pPr>
            <a:r>
              <a:rPr lang="sv-SE" i="1" dirty="0"/>
              <a:t>och ISO 14001</a:t>
            </a:r>
          </a:p>
        </p:txBody>
      </p:sp>
      <p:pic>
        <p:nvPicPr>
          <p:cNvPr id="3" name="Bildobjekt 2" descr="Skärmavbild 2014-09-24 kl. 19.38.0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3976" y="1735275"/>
            <a:ext cx="2408590" cy="3387450"/>
          </a:xfrm>
          <a:prstGeom prst="rect">
            <a:avLst/>
          </a:prstGeom>
        </p:spPr>
      </p:pic>
      <p:pic>
        <p:nvPicPr>
          <p:cNvPr id="4" name="Bildobjekt 3" descr="Skärmavbild 2014-09-24 kl. 19.38.14.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7666" y="650490"/>
            <a:ext cx="2149247" cy="3045210"/>
          </a:xfrm>
          <a:prstGeom prst="rect">
            <a:avLst/>
          </a:prstGeom>
        </p:spPr>
      </p:pic>
      <p:sp>
        <p:nvSpPr>
          <p:cNvPr id="8"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1486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D5243E-E442-4D6C-9530-A296A5FE4DB1}"/>
              </a:ext>
            </a:extLst>
          </p:cNvPr>
          <p:cNvSpPr>
            <a:spLocks noGrp="1"/>
          </p:cNvSpPr>
          <p:nvPr>
            <p:ph type="title"/>
          </p:nvPr>
        </p:nvSpPr>
        <p:spPr/>
        <p:txBody>
          <a:bodyPr/>
          <a:lstStyle/>
          <a:p>
            <a:pPr algn="ctr"/>
            <a:r>
              <a:rPr lang="sv-SE" dirty="0"/>
              <a:t>AMA </a:t>
            </a:r>
            <a:r>
              <a:rPr lang="sv-SE" sz="2400" dirty="0"/>
              <a:t>(Allmän material och arbetsbeskrivning)</a:t>
            </a:r>
          </a:p>
        </p:txBody>
      </p:sp>
      <p:pic>
        <p:nvPicPr>
          <p:cNvPr id="5" name="Bildobjekt 4">
            <a:extLst>
              <a:ext uri="{FF2B5EF4-FFF2-40B4-BE49-F238E27FC236}">
                <a16:creationId xmlns:a16="http://schemas.microsoft.com/office/drawing/2014/main" id="{B7F00612-A583-4F02-956E-EE3C6A805009}"/>
              </a:ext>
            </a:extLst>
          </p:cNvPr>
          <p:cNvPicPr>
            <a:picLocks noChangeAspect="1"/>
          </p:cNvPicPr>
          <p:nvPr/>
        </p:nvPicPr>
        <p:blipFill>
          <a:blip r:embed="rId2"/>
          <a:stretch>
            <a:fillRect/>
          </a:stretch>
        </p:blipFill>
        <p:spPr>
          <a:xfrm>
            <a:off x="881062" y="1457325"/>
            <a:ext cx="7381875" cy="3943350"/>
          </a:xfrm>
          <a:prstGeom prst="rect">
            <a:avLst/>
          </a:prstGeom>
        </p:spPr>
      </p:pic>
    </p:spTree>
    <p:extLst>
      <p:ext uri="{BB962C8B-B14F-4D97-AF65-F5344CB8AC3E}">
        <p14:creationId xmlns:p14="http://schemas.microsoft.com/office/powerpoint/2010/main" val="473185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F14A172-EE51-4A3C-93CA-9B8B52B6665E}"/>
              </a:ext>
            </a:extLst>
          </p:cNvPr>
          <p:cNvPicPr>
            <a:picLocks noChangeAspect="1"/>
          </p:cNvPicPr>
          <p:nvPr/>
        </p:nvPicPr>
        <p:blipFill>
          <a:blip r:embed="rId2"/>
          <a:stretch>
            <a:fillRect/>
          </a:stretch>
        </p:blipFill>
        <p:spPr>
          <a:xfrm>
            <a:off x="1304925" y="363781"/>
            <a:ext cx="6534150" cy="5286375"/>
          </a:xfrm>
          <a:prstGeom prst="rect">
            <a:avLst/>
          </a:prstGeom>
        </p:spPr>
      </p:pic>
    </p:spTree>
    <p:extLst>
      <p:ext uri="{BB962C8B-B14F-4D97-AF65-F5344CB8AC3E}">
        <p14:creationId xmlns:p14="http://schemas.microsoft.com/office/powerpoint/2010/main" val="39194212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6EBB38B-CBB8-429F-891F-9199FE2F8F5D}"/>
              </a:ext>
            </a:extLst>
          </p:cNvPr>
          <p:cNvPicPr>
            <a:picLocks noChangeAspect="1"/>
          </p:cNvPicPr>
          <p:nvPr/>
        </p:nvPicPr>
        <p:blipFill>
          <a:blip r:embed="rId2"/>
          <a:stretch>
            <a:fillRect/>
          </a:stretch>
        </p:blipFill>
        <p:spPr>
          <a:xfrm>
            <a:off x="1714500" y="519112"/>
            <a:ext cx="5216214" cy="5311845"/>
          </a:xfrm>
          <a:prstGeom prst="rect">
            <a:avLst/>
          </a:prstGeom>
          <a:effectLst>
            <a:outerShdw blurRad="50800" dist="50800" dir="5400000" algn="ctr" rotWithShape="0">
              <a:schemeClr val="tx1"/>
            </a:outerShdw>
            <a:softEdge rad="12700"/>
          </a:effectLst>
        </p:spPr>
      </p:pic>
    </p:spTree>
    <p:extLst>
      <p:ext uri="{BB962C8B-B14F-4D97-AF65-F5344CB8AC3E}">
        <p14:creationId xmlns:p14="http://schemas.microsoft.com/office/powerpoint/2010/main" val="432663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D1A9326F-89F2-4B96-A5B4-F1E8F73AB16B}"/>
              </a:ext>
            </a:extLst>
          </p:cNvPr>
          <p:cNvPicPr>
            <a:picLocks noChangeAspect="1"/>
          </p:cNvPicPr>
          <p:nvPr/>
        </p:nvPicPr>
        <p:blipFill rotWithShape="1">
          <a:blip r:embed="rId2"/>
          <a:srcRect b="17014"/>
          <a:stretch/>
        </p:blipFill>
        <p:spPr>
          <a:xfrm>
            <a:off x="946909" y="291203"/>
            <a:ext cx="7250182" cy="5435939"/>
          </a:xfrm>
          <a:prstGeom prst="rect">
            <a:avLst/>
          </a:prstGeom>
        </p:spPr>
      </p:pic>
    </p:spTree>
    <p:extLst>
      <p:ext uri="{BB962C8B-B14F-4D97-AF65-F5344CB8AC3E}">
        <p14:creationId xmlns:p14="http://schemas.microsoft.com/office/powerpoint/2010/main" val="13701880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D5243E-E442-4D6C-9530-A296A5FE4DB1}"/>
              </a:ext>
            </a:extLst>
          </p:cNvPr>
          <p:cNvSpPr>
            <a:spLocks noGrp="1"/>
          </p:cNvSpPr>
          <p:nvPr>
            <p:ph type="title"/>
          </p:nvPr>
        </p:nvSpPr>
        <p:spPr>
          <a:xfrm>
            <a:off x="457200" y="274638"/>
            <a:ext cx="8025618" cy="625694"/>
          </a:xfrm>
        </p:spPr>
        <p:txBody>
          <a:bodyPr/>
          <a:lstStyle/>
          <a:p>
            <a:pPr algn="ctr"/>
            <a:r>
              <a:rPr lang="sv-SE" dirty="0"/>
              <a:t>Svets log</a:t>
            </a:r>
          </a:p>
        </p:txBody>
      </p:sp>
      <p:pic>
        <p:nvPicPr>
          <p:cNvPr id="5" name="Platshållare för innehåll 4">
            <a:extLst>
              <a:ext uri="{FF2B5EF4-FFF2-40B4-BE49-F238E27FC236}">
                <a16:creationId xmlns:a16="http://schemas.microsoft.com/office/drawing/2014/main" id="{6260BEC7-BC54-4EE7-9DA2-D8B70E7262F3}"/>
              </a:ext>
            </a:extLst>
          </p:cNvPr>
          <p:cNvPicPr>
            <a:picLocks noGrp="1" noChangeAspect="1"/>
          </p:cNvPicPr>
          <p:nvPr>
            <p:ph sz="half" idx="1"/>
          </p:nvPr>
        </p:nvPicPr>
        <p:blipFill>
          <a:blip r:embed="rId2"/>
          <a:stretch>
            <a:fillRect/>
          </a:stretch>
        </p:blipFill>
        <p:spPr>
          <a:xfrm>
            <a:off x="137491" y="900332"/>
            <a:ext cx="8879900" cy="5273804"/>
          </a:xfrm>
          <a:prstGeom prst="rect">
            <a:avLst/>
          </a:prstGeom>
        </p:spPr>
      </p:pic>
    </p:spTree>
    <p:extLst>
      <p:ext uri="{BB962C8B-B14F-4D97-AF65-F5344CB8AC3E}">
        <p14:creationId xmlns:p14="http://schemas.microsoft.com/office/powerpoint/2010/main" val="217072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0D5243E-E442-4D6C-9530-A296A5FE4DB1}"/>
              </a:ext>
            </a:extLst>
          </p:cNvPr>
          <p:cNvSpPr>
            <a:spLocks noGrp="1"/>
          </p:cNvSpPr>
          <p:nvPr>
            <p:ph type="title"/>
          </p:nvPr>
        </p:nvSpPr>
        <p:spPr/>
        <p:txBody>
          <a:bodyPr/>
          <a:lstStyle/>
          <a:p>
            <a:r>
              <a:rPr lang="sv-SE" dirty="0"/>
              <a:t>Ritning för numrering av svetsar</a:t>
            </a:r>
          </a:p>
        </p:txBody>
      </p:sp>
      <p:pic>
        <p:nvPicPr>
          <p:cNvPr id="5" name="Bildobjekt 4">
            <a:extLst>
              <a:ext uri="{FF2B5EF4-FFF2-40B4-BE49-F238E27FC236}">
                <a16:creationId xmlns:a16="http://schemas.microsoft.com/office/drawing/2014/main" id="{026E0C3B-AF55-4369-A268-6CD7FD53801B}"/>
              </a:ext>
            </a:extLst>
          </p:cNvPr>
          <p:cNvPicPr>
            <a:picLocks noChangeAspect="1"/>
          </p:cNvPicPr>
          <p:nvPr/>
        </p:nvPicPr>
        <p:blipFill>
          <a:blip r:embed="rId2"/>
          <a:stretch>
            <a:fillRect/>
          </a:stretch>
        </p:blipFill>
        <p:spPr>
          <a:xfrm>
            <a:off x="1366837" y="1509712"/>
            <a:ext cx="6410325" cy="3838575"/>
          </a:xfrm>
          <a:prstGeom prst="rect">
            <a:avLst/>
          </a:prstGeom>
        </p:spPr>
      </p:pic>
    </p:spTree>
    <p:extLst>
      <p:ext uri="{BB962C8B-B14F-4D97-AF65-F5344CB8AC3E}">
        <p14:creationId xmlns:p14="http://schemas.microsoft.com/office/powerpoint/2010/main" val="3919120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43FBAD2-3CFA-4552-B050-AA0C4AE04CB9}"/>
              </a:ext>
            </a:extLst>
          </p:cNvPr>
          <p:cNvSpPr>
            <a:spLocks noGrp="1"/>
          </p:cNvSpPr>
          <p:nvPr>
            <p:ph type="title"/>
          </p:nvPr>
        </p:nvSpPr>
        <p:spPr/>
        <p:txBody>
          <a:bodyPr/>
          <a:lstStyle/>
          <a:p>
            <a:r>
              <a:rPr lang="sv-SE" dirty="0"/>
              <a:t>Svetsarprövning och WPS</a:t>
            </a:r>
          </a:p>
        </p:txBody>
      </p:sp>
      <p:pic>
        <p:nvPicPr>
          <p:cNvPr id="5" name="Platshållare för innehåll 4">
            <a:extLst>
              <a:ext uri="{FF2B5EF4-FFF2-40B4-BE49-F238E27FC236}">
                <a16:creationId xmlns:a16="http://schemas.microsoft.com/office/drawing/2014/main" id="{627E26C0-2714-4918-BE6F-B74093C22924}"/>
              </a:ext>
            </a:extLst>
          </p:cNvPr>
          <p:cNvPicPr>
            <a:picLocks noGrp="1" noChangeAspect="1"/>
          </p:cNvPicPr>
          <p:nvPr>
            <p:ph sz="half" idx="1"/>
          </p:nvPr>
        </p:nvPicPr>
        <p:blipFill>
          <a:blip r:embed="rId2"/>
          <a:stretch>
            <a:fillRect/>
          </a:stretch>
        </p:blipFill>
        <p:spPr>
          <a:xfrm>
            <a:off x="736610" y="1600200"/>
            <a:ext cx="3479779" cy="4233863"/>
          </a:xfrm>
          <a:prstGeom prst="rect">
            <a:avLst/>
          </a:prstGeom>
        </p:spPr>
      </p:pic>
      <p:pic>
        <p:nvPicPr>
          <p:cNvPr id="6" name="Platshållare för innehåll 5">
            <a:extLst>
              <a:ext uri="{FF2B5EF4-FFF2-40B4-BE49-F238E27FC236}">
                <a16:creationId xmlns:a16="http://schemas.microsoft.com/office/drawing/2014/main" id="{9E3B3AAE-CDC1-4F41-93C2-C4707AFF8E2A}"/>
              </a:ext>
            </a:extLst>
          </p:cNvPr>
          <p:cNvPicPr>
            <a:picLocks noGrp="1" noChangeAspect="1"/>
          </p:cNvPicPr>
          <p:nvPr>
            <p:ph sz="half" idx="2"/>
          </p:nvPr>
        </p:nvPicPr>
        <p:blipFill>
          <a:blip r:embed="rId3"/>
          <a:stretch>
            <a:fillRect/>
          </a:stretch>
        </p:blipFill>
        <p:spPr>
          <a:xfrm>
            <a:off x="4925985" y="1600200"/>
            <a:ext cx="3483030" cy="4233863"/>
          </a:xfrm>
          <a:prstGeom prst="rect">
            <a:avLst/>
          </a:prstGeom>
        </p:spPr>
      </p:pic>
    </p:spTree>
    <p:extLst>
      <p:ext uri="{BB962C8B-B14F-4D97-AF65-F5344CB8AC3E}">
        <p14:creationId xmlns:p14="http://schemas.microsoft.com/office/powerpoint/2010/main" val="2194138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pic>
        <p:nvPicPr>
          <p:cNvPr id="2" name="Bildobjekt 1">
            <a:extLst>
              <a:ext uri="{FF2B5EF4-FFF2-40B4-BE49-F238E27FC236}">
                <a16:creationId xmlns:a16="http://schemas.microsoft.com/office/drawing/2014/main" id="{312D4574-36B9-4243-80FD-B43ABA1754D8}"/>
              </a:ext>
            </a:extLst>
          </p:cNvPr>
          <p:cNvPicPr>
            <a:picLocks noChangeAspect="1"/>
          </p:cNvPicPr>
          <p:nvPr/>
        </p:nvPicPr>
        <p:blipFill>
          <a:blip r:embed="rId2"/>
          <a:stretch>
            <a:fillRect/>
          </a:stretch>
        </p:blipFill>
        <p:spPr>
          <a:xfrm>
            <a:off x="995338" y="384312"/>
            <a:ext cx="7114992" cy="5375309"/>
          </a:xfrm>
          <a:prstGeom prst="rect">
            <a:avLst/>
          </a:prstGeom>
        </p:spPr>
      </p:pic>
    </p:spTree>
    <p:extLst>
      <p:ext uri="{BB962C8B-B14F-4D97-AF65-F5344CB8AC3E}">
        <p14:creationId xmlns:p14="http://schemas.microsoft.com/office/powerpoint/2010/main" val="1045792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540F8C-57BD-4D40-82C8-F0E425732871}"/>
              </a:ext>
            </a:extLst>
          </p:cNvPr>
          <p:cNvSpPr>
            <a:spLocks noGrp="1"/>
          </p:cNvSpPr>
          <p:nvPr>
            <p:ph type="title"/>
          </p:nvPr>
        </p:nvSpPr>
        <p:spPr/>
        <p:txBody>
          <a:bodyPr/>
          <a:lstStyle/>
          <a:p>
            <a:pPr algn="ctr"/>
            <a:r>
              <a:rPr lang="sv-SE" dirty="0"/>
              <a:t>Summering </a:t>
            </a:r>
          </a:p>
        </p:txBody>
      </p:sp>
      <p:sp>
        <p:nvSpPr>
          <p:cNvPr id="3" name="Platshållare för innehåll 2">
            <a:extLst>
              <a:ext uri="{FF2B5EF4-FFF2-40B4-BE49-F238E27FC236}">
                <a16:creationId xmlns:a16="http://schemas.microsoft.com/office/drawing/2014/main" id="{5D7F4E77-C76A-42D4-BD60-1D8E41D6F7D2}"/>
              </a:ext>
            </a:extLst>
          </p:cNvPr>
          <p:cNvSpPr>
            <a:spLocks noGrp="1"/>
          </p:cNvSpPr>
          <p:nvPr>
            <p:ph sz="half" idx="1"/>
          </p:nvPr>
        </p:nvSpPr>
        <p:spPr>
          <a:xfrm>
            <a:off x="457200" y="1600200"/>
            <a:ext cx="8229600" cy="4233333"/>
          </a:xfrm>
        </p:spPr>
        <p:txBody>
          <a:bodyPr/>
          <a:lstStyle/>
          <a:p>
            <a:r>
              <a:rPr lang="sv-SE" dirty="0"/>
              <a:t>Ta reda på vilka krav som gäller för entreprenaden.</a:t>
            </a:r>
          </a:p>
          <a:p>
            <a:r>
              <a:rPr lang="sv-SE" dirty="0"/>
              <a:t>Finns det flera standarder som måste beaktas än de som kunden uppgett?</a:t>
            </a:r>
          </a:p>
          <a:p>
            <a:r>
              <a:rPr lang="sv-SE" dirty="0"/>
              <a:t>Dokumentera allt! </a:t>
            </a:r>
          </a:p>
          <a:p>
            <a:pPr marL="0" indent="0">
              <a:buNone/>
            </a:pPr>
            <a:r>
              <a:rPr lang="sv-SE" dirty="0"/>
              <a:t>     T.ex. kontroller, intyg, underlag från kunden m.m.</a:t>
            </a:r>
          </a:p>
          <a:p>
            <a:r>
              <a:rPr lang="sv-SE" dirty="0"/>
              <a:t> </a:t>
            </a:r>
            <a:r>
              <a:rPr lang="sv-SE" b="1" dirty="0"/>
              <a:t>Svetsaren måste alltid veta vilka krav som ställs på arbetet som ska utföras.</a:t>
            </a:r>
          </a:p>
        </p:txBody>
      </p:sp>
    </p:spTree>
    <p:extLst>
      <p:ext uri="{BB962C8B-B14F-4D97-AF65-F5344CB8AC3E}">
        <p14:creationId xmlns:p14="http://schemas.microsoft.com/office/powerpoint/2010/main" val="17946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379A68F-5826-485D-AEB2-7EBAE7DC6E61}"/>
              </a:ext>
            </a:extLst>
          </p:cNvPr>
          <p:cNvPicPr>
            <a:picLocks noChangeAspect="1"/>
          </p:cNvPicPr>
          <p:nvPr/>
        </p:nvPicPr>
        <p:blipFill>
          <a:blip r:embed="rId2"/>
          <a:stretch>
            <a:fillRect/>
          </a:stretch>
        </p:blipFill>
        <p:spPr>
          <a:xfrm>
            <a:off x="857772" y="297133"/>
            <a:ext cx="7428455" cy="5400476"/>
          </a:xfrm>
          <a:prstGeom prst="rect">
            <a:avLst/>
          </a:prstGeom>
        </p:spPr>
      </p:pic>
    </p:spTree>
    <p:extLst>
      <p:ext uri="{BB962C8B-B14F-4D97-AF65-F5344CB8AC3E}">
        <p14:creationId xmlns:p14="http://schemas.microsoft.com/office/powerpoint/2010/main" val="1923638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26C2E704-9E12-4F44-A670-596EC1A07F07}"/>
              </a:ext>
            </a:extLst>
          </p:cNvPr>
          <p:cNvPicPr>
            <a:picLocks noChangeAspect="1"/>
          </p:cNvPicPr>
          <p:nvPr/>
        </p:nvPicPr>
        <p:blipFill>
          <a:blip r:embed="rId2"/>
          <a:stretch>
            <a:fillRect/>
          </a:stretch>
        </p:blipFill>
        <p:spPr>
          <a:xfrm>
            <a:off x="1084193" y="228601"/>
            <a:ext cx="6975613" cy="5580490"/>
          </a:xfrm>
          <a:prstGeom prst="rect">
            <a:avLst/>
          </a:prstGeom>
        </p:spPr>
      </p:pic>
    </p:spTree>
    <p:extLst>
      <p:ext uri="{BB962C8B-B14F-4D97-AF65-F5344CB8AC3E}">
        <p14:creationId xmlns:p14="http://schemas.microsoft.com/office/powerpoint/2010/main" val="2017222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FC6A9C2-8D64-4480-97BC-ECA951BB1384}"/>
              </a:ext>
            </a:extLst>
          </p:cNvPr>
          <p:cNvPicPr>
            <a:picLocks noChangeAspect="1"/>
          </p:cNvPicPr>
          <p:nvPr/>
        </p:nvPicPr>
        <p:blipFill>
          <a:blip r:embed="rId2"/>
          <a:stretch>
            <a:fillRect/>
          </a:stretch>
        </p:blipFill>
        <p:spPr>
          <a:xfrm>
            <a:off x="837993" y="320535"/>
            <a:ext cx="7468014" cy="5530249"/>
          </a:xfrm>
          <a:prstGeom prst="rect">
            <a:avLst/>
          </a:prstGeom>
        </p:spPr>
      </p:pic>
    </p:spTree>
    <p:extLst>
      <p:ext uri="{BB962C8B-B14F-4D97-AF65-F5344CB8AC3E}">
        <p14:creationId xmlns:p14="http://schemas.microsoft.com/office/powerpoint/2010/main" val="1542502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BABFBB75-AF45-42BA-B021-3B8BB762F4F9}"/>
              </a:ext>
            </a:extLst>
          </p:cNvPr>
          <p:cNvPicPr>
            <a:picLocks noChangeAspect="1"/>
          </p:cNvPicPr>
          <p:nvPr/>
        </p:nvPicPr>
        <p:blipFill>
          <a:blip r:embed="rId2"/>
          <a:stretch>
            <a:fillRect/>
          </a:stretch>
        </p:blipFill>
        <p:spPr>
          <a:xfrm>
            <a:off x="542925" y="1205740"/>
            <a:ext cx="8058150" cy="2352675"/>
          </a:xfrm>
          <a:prstGeom prst="rect">
            <a:avLst/>
          </a:prstGeom>
        </p:spPr>
      </p:pic>
    </p:spTree>
    <p:extLst>
      <p:ext uri="{BB962C8B-B14F-4D97-AF65-F5344CB8AC3E}">
        <p14:creationId xmlns:p14="http://schemas.microsoft.com/office/powerpoint/2010/main" val="416046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91000">
              <a:srgbClr val="FF0000"/>
            </a:gs>
            <a:gs pos="96000">
              <a:schemeClr val="accent1">
                <a:lumMod val="45000"/>
                <a:lumOff val="55000"/>
              </a:schemeClr>
            </a:gs>
            <a:gs pos="100000">
              <a:schemeClr val="bg1">
                <a:lumMod val="50000"/>
              </a:schemeClr>
            </a:gs>
          </a:gsLst>
          <a:lin ang="5400000" scaled="1"/>
        </a:gra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v-SE"/>
          </a:p>
        </p:txBody>
      </p:sp>
      <p:pic>
        <p:nvPicPr>
          <p:cNvPr id="3" name="Bildobjekt 2"/>
          <p:cNvPicPr>
            <a:picLocks noChangeAspect="1"/>
          </p:cNvPicPr>
          <p:nvPr/>
        </p:nvPicPr>
        <p:blipFill rotWithShape="1">
          <a:blip r:embed="rId2"/>
          <a:srcRect l="26084" t="14933" r="40250" b="8000"/>
          <a:stretch/>
        </p:blipFill>
        <p:spPr>
          <a:xfrm>
            <a:off x="2497849" y="62145"/>
            <a:ext cx="4148302" cy="5934946"/>
          </a:xfrm>
          <a:prstGeom prst="rect">
            <a:avLst/>
          </a:prstGeom>
        </p:spPr>
      </p:pic>
    </p:spTree>
    <p:extLst>
      <p:ext uri="{BB962C8B-B14F-4D97-AF65-F5344CB8AC3E}">
        <p14:creationId xmlns:p14="http://schemas.microsoft.com/office/powerpoint/2010/main" val="279490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BSM_ext_wTJ09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144000" cy="5994401"/>
          </a:xfrm>
          <a:prstGeom prst="rect">
            <a:avLst/>
          </a:prstGeom>
        </p:spPr>
      </p:pic>
      <p:sp>
        <p:nvSpPr>
          <p:cNvPr id="7172" name="Rubrik 1"/>
          <p:cNvSpPr>
            <a:spLocks noGrp="1"/>
          </p:cNvSpPr>
          <p:nvPr>
            <p:ph type="title"/>
          </p:nvPr>
        </p:nvSpPr>
        <p:spPr>
          <a:xfrm>
            <a:off x="457200" y="274637"/>
            <a:ext cx="8229600" cy="3731305"/>
          </a:xfrm>
        </p:spPr>
        <p:txBody>
          <a:bodyPr/>
          <a:lstStyle/>
          <a:p>
            <a:pPr marL="0" indent="0">
              <a:buNone/>
            </a:pPr>
            <a:br>
              <a:rPr lang="sv-SE" sz="3600" i="0" dirty="0"/>
            </a:br>
            <a:r>
              <a:rPr lang="sv-SE" sz="3600" i="0" dirty="0"/>
              <a:t>Omsättning:  ca. 90 MSEK/år </a:t>
            </a:r>
            <a:br>
              <a:rPr lang="sv-SE" sz="3600" i="0" dirty="0"/>
            </a:br>
            <a:r>
              <a:rPr lang="sv-SE" sz="3600" i="0" dirty="0"/>
              <a:t>Antal anställda: ca. 60 </a:t>
            </a:r>
            <a:r>
              <a:rPr lang="sv-SE" sz="3600" i="0" dirty="0" err="1"/>
              <a:t>st</a:t>
            </a:r>
            <a:br>
              <a:rPr lang="sv-SE" sz="3600" i="0" dirty="0">
                <a:effectLst>
                  <a:outerShdw blurRad="38100" dist="38100" dir="2700000" algn="tl">
                    <a:srgbClr val="000000">
                      <a:alpha val="43137"/>
                    </a:srgbClr>
                  </a:outerShdw>
                </a:effectLst>
              </a:rPr>
            </a:br>
            <a:r>
              <a:rPr lang="sv-SE" sz="3600" i="0" dirty="0"/>
              <a:t>6500 kvm, 30 ton lyftkapacitet</a:t>
            </a:r>
            <a:br>
              <a:rPr lang="sv-SE" dirty="0">
                <a:effectLst>
                  <a:outerShdw blurRad="38100" dist="38100" dir="2700000" algn="tl">
                    <a:srgbClr val="000000">
                      <a:alpha val="43137"/>
                    </a:srgbClr>
                  </a:outerShdw>
                </a:effectLst>
              </a:rPr>
            </a:br>
            <a:endParaRPr lang="sv-SE" dirty="0"/>
          </a:p>
        </p:txBody>
      </p:sp>
      <p:pic>
        <p:nvPicPr>
          <p:cNvPr id="13" name="Bildobjekt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463218"/>
            <a:ext cx="9144000" cy="1394782"/>
          </a:xfrm>
          <a:prstGeom prst="rect">
            <a:avLst/>
          </a:prstGeom>
          <a:noFill/>
          <a:ln w="9525">
            <a:noFill/>
            <a:miter lim="800000"/>
            <a:headEnd/>
            <a:tailEnd/>
          </a:ln>
        </p:spPr>
      </p:pic>
      <p:pic>
        <p:nvPicPr>
          <p:cNvPr id="14" name="Bildobjekt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93000" y="6249988"/>
            <a:ext cx="1320800" cy="438150"/>
          </a:xfrm>
          <a:prstGeom prst="rect">
            <a:avLst/>
          </a:prstGeom>
          <a:noFill/>
          <a:ln w="9525">
            <a:noFill/>
            <a:miter lim="800000"/>
            <a:headEnd/>
            <a:tailEnd/>
          </a:ln>
        </p:spPr>
      </p:pic>
      <p:sp>
        <p:nvSpPr>
          <p:cNvPr id="15" name="textruta 14"/>
          <p:cNvSpPr txBox="1"/>
          <p:nvPr/>
        </p:nvSpPr>
        <p:spPr>
          <a:xfrm>
            <a:off x="330200" y="6289675"/>
            <a:ext cx="2006600" cy="338138"/>
          </a:xfrm>
          <a:prstGeom prst="rect">
            <a:avLst/>
          </a:prstGeom>
          <a:noFill/>
        </p:spPr>
        <p:txBody>
          <a:bodyPr>
            <a:spAutoFit/>
          </a:bodyPr>
          <a:lstStyle/>
          <a:p>
            <a:pPr fontAlgn="auto">
              <a:spcBef>
                <a:spcPts val="0"/>
              </a:spcBef>
              <a:spcAft>
                <a:spcPts val="0"/>
              </a:spcAft>
              <a:defRPr/>
            </a:pPr>
            <a:r>
              <a:rPr lang="sv-SE" sz="1600" dirty="0" err="1">
                <a:solidFill>
                  <a:srgbClr val="FFFFFF"/>
                </a:solidFill>
                <a:latin typeface="+mn-lt"/>
                <a:ea typeface="+mn-ea"/>
                <a:cs typeface="+mn-cs"/>
              </a:rPr>
              <a:t>www.bsm.nu</a:t>
            </a:r>
            <a:endParaRPr lang="sv-SE" sz="1600" dirty="0">
              <a:solidFill>
                <a:srgbClr val="FFFFFF"/>
              </a:solidFill>
              <a:latin typeface="+mn-lt"/>
              <a:ea typeface="+mn-ea"/>
              <a:cs typeface="+mn-cs"/>
            </a:endParaRPr>
          </a:p>
        </p:txBody>
      </p:sp>
      <p:sp>
        <p:nvSpPr>
          <p:cNvPr id="16"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450353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ubrik 1"/>
          <p:cNvSpPr>
            <a:spLocks noGrp="1"/>
          </p:cNvSpPr>
          <p:nvPr>
            <p:ph type="title"/>
          </p:nvPr>
        </p:nvSpPr>
        <p:spPr/>
        <p:txBody>
          <a:bodyPr/>
          <a:lstStyle/>
          <a:p>
            <a:pPr eaLnBrk="1" hangingPunct="1"/>
            <a:r>
              <a:rPr lang="sv-SE" dirty="0"/>
              <a:t>I alla branscher</a:t>
            </a:r>
          </a:p>
        </p:txBody>
      </p:sp>
      <p:grpSp>
        <p:nvGrpSpPr>
          <p:cNvPr id="28" name="Grupp 27"/>
          <p:cNvGrpSpPr/>
          <p:nvPr/>
        </p:nvGrpSpPr>
        <p:grpSpPr>
          <a:xfrm>
            <a:off x="493911" y="1425576"/>
            <a:ext cx="2374702" cy="2070807"/>
            <a:chOff x="493911" y="1425576"/>
            <a:chExt cx="2374702" cy="2070807"/>
          </a:xfrm>
        </p:grpSpPr>
        <p:sp>
          <p:nvSpPr>
            <p:cNvPr id="5" name="textruta 4"/>
            <p:cNvSpPr txBox="1"/>
            <p:nvPr/>
          </p:nvSpPr>
          <p:spPr>
            <a:xfrm>
              <a:off x="493911" y="3127051"/>
              <a:ext cx="1365315" cy="369332"/>
            </a:xfrm>
            <a:prstGeom prst="rect">
              <a:avLst/>
            </a:prstGeom>
            <a:noFill/>
          </p:spPr>
          <p:txBody>
            <a:bodyPr wrap="none" rtlCol="0">
              <a:spAutoFit/>
            </a:bodyPr>
            <a:lstStyle/>
            <a:p>
              <a:r>
                <a:rPr lang="sv-SE" dirty="0">
                  <a:latin typeface="Calibri"/>
                  <a:cs typeface="Calibri"/>
                </a:rPr>
                <a:t>Stålindustrin</a:t>
              </a:r>
            </a:p>
          </p:txBody>
        </p:sp>
        <p:pic>
          <p:nvPicPr>
            <p:cNvPr id="20" name="Bildobjekt 19" descr="shutterstock_168703637.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8856" y="1425576"/>
              <a:ext cx="2259757" cy="1701475"/>
            </a:xfrm>
            <a:prstGeom prst="rect">
              <a:avLst/>
            </a:prstGeom>
          </p:spPr>
        </p:pic>
      </p:grpSp>
      <p:grpSp>
        <p:nvGrpSpPr>
          <p:cNvPr id="29" name="Grupp 28"/>
          <p:cNvGrpSpPr/>
          <p:nvPr/>
        </p:nvGrpSpPr>
        <p:grpSpPr>
          <a:xfrm>
            <a:off x="3415554" y="1409700"/>
            <a:ext cx="2380929" cy="2086683"/>
            <a:chOff x="3415554" y="1409700"/>
            <a:chExt cx="2380929" cy="2086683"/>
          </a:xfrm>
        </p:grpSpPr>
        <p:sp>
          <p:nvSpPr>
            <p:cNvPr id="8" name="textruta 7"/>
            <p:cNvSpPr txBox="1"/>
            <p:nvPr/>
          </p:nvSpPr>
          <p:spPr>
            <a:xfrm>
              <a:off x="3415554" y="3127051"/>
              <a:ext cx="1472842" cy="369332"/>
            </a:xfrm>
            <a:prstGeom prst="rect">
              <a:avLst/>
            </a:prstGeom>
            <a:noFill/>
          </p:spPr>
          <p:txBody>
            <a:bodyPr wrap="none" rtlCol="0">
              <a:spAutoFit/>
            </a:bodyPr>
            <a:lstStyle/>
            <a:p>
              <a:r>
                <a:rPr lang="sv-SE" dirty="0">
                  <a:latin typeface="Calibri"/>
                  <a:cs typeface="Calibri"/>
                </a:rPr>
                <a:t>Gruvindustrin</a:t>
              </a:r>
            </a:p>
          </p:txBody>
        </p:sp>
        <p:pic>
          <p:nvPicPr>
            <p:cNvPr id="21" name="Bildobjekt 20" descr="shutterstock_1281088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503613" y="1409700"/>
              <a:ext cx="2292870" cy="1717351"/>
            </a:xfrm>
            <a:prstGeom prst="rect">
              <a:avLst/>
            </a:prstGeom>
          </p:spPr>
        </p:pic>
      </p:grpSp>
      <p:sp>
        <p:nvSpPr>
          <p:cNvPr id="11" name="textruta 10"/>
          <p:cNvSpPr txBox="1"/>
          <p:nvPr/>
        </p:nvSpPr>
        <p:spPr>
          <a:xfrm>
            <a:off x="6299096" y="3127050"/>
            <a:ext cx="1465966" cy="369332"/>
          </a:xfrm>
          <a:prstGeom prst="rect">
            <a:avLst/>
          </a:prstGeom>
          <a:noFill/>
        </p:spPr>
        <p:txBody>
          <a:bodyPr wrap="none" rtlCol="0">
            <a:spAutoFit/>
          </a:bodyPr>
          <a:lstStyle/>
          <a:p>
            <a:r>
              <a:rPr lang="sv-SE" dirty="0">
                <a:latin typeface="Calibri"/>
                <a:cs typeface="Calibri"/>
              </a:rPr>
              <a:t>Kraftindustrin</a:t>
            </a:r>
          </a:p>
        </p:txBody>
      </p:sp>
      <p:grpSp>
        <p:nvGrpSpPr>
          <p:cNvPr id="31" name="Grupp 30"/>
          <p:cNvGrpSpPr/>
          <p:nvPr/>
        </p:nvGrpSpPr>
        <p:grpSpPr>
          <a:xfrm>
            <a:off x="507256" y="3803631"/>
            <a:ext cx="2374057" cy="2086682"/>
            <a:chOff x="507256" y="3803631"/>
            <a:chExt cx="2374057" cy="2086682"/>
          </a:xfrm>
        </p:grpSpPr>
        <p:sp>
          <p:nvSpPr>
            <p:cNvPr id="16" name="textruta 15"/>
            <p:cNvSpPr txBox="1"/>
            <p:nvPr/>
          </p:nvSpPr>
          <p:spPr>
            <a:xfrm>
              <a:off x="507256" y="5520981"/>
              <a:ext cx="1517701" cy="369332"/>
            </a:xfrm>
            <a:prstGeom prst="rect">
              <a:avLst/>
            </a:prstGeom>
            <a:noFill/>
          </p:spPr>
          <p:txBody>
            <a:bodyPr wrap="none" rtlCol="0">
              <a:spAutoFit/>
            </a:bodyPr>
            <a:lstStyle/>
            <a:p>
              <a:r>
                <a:rPr lang="sv-SE" dirty="0">
                  <a:latin typeface="Calibri"/>
                  <a:cs typeface="Calibri"/>
                </a:rPr>
                <a:t>Byggindustrin</a:t>
              </a:r>
            </a:p>
          </p:txBody>
        </p:sp>
        <p:pic>
          <p:nvPicPr>
            <p:cNvPr id="26" name="Bildobjekt 25" descr="shutterstock_10817690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08856" y="3803631"/>
              <a:ext cx="2272457" cy="1708930"/>
            </a:xfrm>
            <a:prstGeom prst="rect">
              <a:avLst/>
            </a:prstGeom>
          </p:spPr>
        </p:pic>
      </p:grpSp>
      <p:grpSp>
        <p:nvGrpSpPr>
          <p:cNvPr id="32" name="Grupp 31"/>
          <p:cNvGrpSpPr/>
          <p:nvPr/>
        </p:nvGrpSpPr>
        <p:grpSpPr>
          <a:xfrm>
            <a:off x="3415554" y="3803631"/>
            <a:ext cx="2380929" cy="2069842"/>
            <a:chOff x="3415554" y="3803631"/>
            <a:chExt cx="2380929" cy="2069842"/>
          </a:xfrm>
        </p:grpSpPr>
        <p:sp>
          <p:nvSpPr>
            <p:cNvPr id="14" name="textruta 13"/>
            <p:cNvSpPr txBox="1"/>
            <p:nvPr/>
          </p:nvSpPr>
          <p:spPr>
            <a:xfrm>
              <a:off x="3415554" y="5504141"/>
              <a:ext cx="1770286" cy="369332"/>
            </a:xfrm>
            <a:prstGeom prst="rect">
              <a:avLst/>
            </a:prstGeom>
            <a:noFill/>
          </p:spPr>
          <p:txBody>
            <a:bodyPr wrap="none" rtlCol="0">
              <a:spAutoFit/>
            </a:bodyPr>
            <a:lstStyle/>
            <a:p>
              <a:r>
                <a:rPr lang="sv-SE" dirty="0">
                  <a:latin typeface="Calibri"/>
                  <a:cs typeface="Calibri"/>
                </a:rPr>
                <a:t>Pappersindustrin</a:t>
              </a:r>
            </a:p>
          </p:txBody>
        </p:sp>
        <p:pic>
          <p:nvPicPr>
            <p:cNvPr id="27" name="Bildobjekt 26" descr="shutterstock_120261418.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03613" y="3803631"/>
              <a:ext cx="2292870" cy="1700510"/>
            </a:xfrm>
            <a:prstGeom prst="rect">
              <a:avLst/>
            </a:prstGeom>
          </p:spPr>
        </p:pic>
      </p:grpSp>
      <p:sp>
        <p:nvSpPr>
          <p:cNvPr id="18" name="Platshållare för bildnummer 5"/>
          <p:cNvSpPr txBox="1">
            <a:spLocks/>
          </p:cNvSpPr>
          <p:nvPr/>
        </p:nvSpPr>
        <p:spPr>
          <a:xfrm>
            <a:off x="3505200" y="6343650"/>
            <a:ext cx="2133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557AF75C-15A7-7649-843E-12AB3975EC04}" type="slidenum">
              <a:rPr kumimoji="0" lang="sv-SE" sz="1200" b="0" i="0" u="none" strike="noStrike" kern="1200" cap="none" spc="0" normalizeH="0" baseline="0" noProof="0" smtClean="0">
                <a:ln>
                  <a:noFill/>
                </a:ln>
                <a:solidFill>
                  <a:srgbClr val="FFFFFF"/>
                </a:solidFill>
                <a:effectLst/>
                <a:uLnTx/>
                <a:uFillTx/>
                <a:latin typeface="+mn-lt"/>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dirty="0">
              <a:ln>
                <a:noFill/>
              </a:ln>
              <a:solidFill>
                <a:srgbClr val="FFFFFF"/>
              </a:solidFill>
              <a:effectLst/>
              <a:uLnTx/>
              <a:uFillTx/>
              <a:latin typeface="+mn-lt"/>
              <a:ea typeface="+mn-ea"/>
              <a:cs typeface="+mn-cs"/>
            </a:endParaRPr>
          </a:p>
        </p:txBody>
      </p:sp>
      <p:pic>
        <p:nvPicPr>
          <p:cNvPr id="19" name="Picture 2" descr="C:\Users\tote\AppData\Local\Microsoft\Windows\Temporary Internet Files\Content.Outlook\7EA5XD3A\Bild 006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741" y="1425576"/>
            <a:ext cx="2289801" cy="1717351"/>
          </a:xfrm>
          <a:prstGeom prst="rect">
            <a:avLst/>
          </a:prstGeom>
          <a:noFill/>
          <a:extLst>
            <a:ext uri="{909E8E84-426E-40dd-AFC4-6F175D3DCCD1}">
              <a14:hiddenFill xmlns:a14="http://schemas.microsoft.com/office/drawing/2010/main" xmlns="" xmlns:lc="http://schemas.openxmlformats.org/drawingml/2006/lockedCanvas">
                <a:solidFill>
                  <a:srgbClr val="FFFFFF"/>
                </a:solidFill>
              </a14:hiddenFill>
            </a:ext>
          </a:extLst>
        </p:spPr>
      </p:pic>
      <p:pic>
        <p:nvPicPr>
          <p:cNvPr id="2" name="Bildobjekt 1"/>
          <p:cNvPicPr>
            <a:picLocks noChangeAspect="1"/>
          </p:cNvPicPr>
          <p:nvPr/>
        </p:nvPicPr>
        <p:blipFill rotWithShape="1">
          <a:blip r:embed="rId8"/>
          <a:srcRect r="20479" b="17317"/>
          <a:stretch/>
        </p:blipFill>
        <p:spPr>
          <a:xfrm>
            <a:off x="6096741" y="3803631"/>
            <a:ext cx="2364507" cy="1700510"/>
          </a:xfrm>
          <a:prstGeom prst="rect">
            <a:avLst/>
          </a:prstGeom>
        </p:spPr>
      </p:pic>
      <p:sp>
        <p:nvSpPr>
          <p:cNvPr id="22" name="textruta 21"/>
          <p:cNvSpPr txBox="1"/>
          <p:nvPr/>
        </p:nvSpPr>
        <p:spPr>
          <a:xfrm>
            <a:off x="5994776" y="5520981"/>
            <a:ext cx="1814728" cy="369332"/>
          </a:xfrm>
          <a:prstGeom prst="rect">
            <a:avLst/>
          </a:prstGeom>
          <a:noFill/>
        </p:spPr>
        <p:txBody>
          <a:bodyPr wrap="none" rtlCol="0">
            <a:spAutoFit/>
          </a:bodyPr>
          <a:lstStyle/>
          <a:p>
            <a:r>
              <a:rPr lang="sv-SE" dirty="0">
                <a:latin typeface="Calibri"/>
                <a:cs typeface="Calibri"/>
              </a:rPr>
              <a:t>Järnvägsindustrin</a:t>
            </a:r>
          </a:p>
        </p:txBody>
      </p:sp>
    </p:spTree>
    <p:extLst>
      <p:ext uri="{BB962C8B-B14F-4D97-AF65-F5344CB8AC3E}">
        <p14:creationId xmlns:p14="http://schemas.microsoft.com/office/powerpoint/2010/main" val="51125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40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nodeType="withEffect">
                                  <p:stCondLst>
                                    <p:cond delay="80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SM_prsentation_mal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8793</TotalTime>
  <Words>357</Words>
  <Application>Microsoft Office PowerPoint</Application>
  <PresentationFormat>Bildspel på skärmen (4:3)</PresentationFormat>
  <Paragraphs>54</Paragraphs>
  <Slides>26</Slides>
  <Notes>4</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26</vt:i4>
      </vt:variant>
    </vt:vector>
  </HeadingPairs>
  <TitlesOfParts>
    <vt:vector size="30" baseType="lpstr">
      <vt:lpstr>ＭＳ Ｐゴシック</vt:lpstr>
      <vt:lpstr>Arial</vt:lpstr>
      <vt:lpstr>Calibri</vt:lpstr>
      <vt:lpstr>BSM_prsentation_mall</vt:lpstr>
      <vt:lpstr>PowerPoint-presentation</vt:lpstr>
      <vt:lpstr>PowerPoint-presentation</vt:lpstr>
      <vt:lpstr>PowerPoint-presentation</vt:lpstr>
      <vt:lpstr>PowerPoint-presentation</vt:lpstr>
      <vt:lpstr>PowerPoint-presentation</vt:lpstr>
      <vt:lpstr>PowerPoint-presentation</vt:lpstr>
      <vt:lpstr>PowerPoint-presentation</vt:lpstr>
      <vt:lpstr> Omsättning:  ca. 90 MSEK/år  Antal anställda: ca. 60 st 6500 kvm, 30 ton lyftkapacitet </vt:lpstr>
      <vt:lpstr>I alla branscher</vt:lpstr>
      <vt:lpstr>Vi är rätt fyrkantiga!</vt:lpstr>
      <vt:lpstr>PowerPoint-presentation</vt:lpstr>
      <vt:lpstr>PowerPoint-presentation</vt:lpstr>
      <vt:lpstr>PowerPoint-presentation</vt:lpstr>
      <vt:lpstr>PowerPoint-presentation</vt:lpstr>
      <vt:lpstr>PowerPoint-presentation</vt:lpstr>
      <vt:lpstr>PowerPoint-presentation</vt:lpstr>
      <vt:lpstr>PowerPoint-presentation</vt:lpstr>
      <vt:lpstr>Vi är rätt fyrkantiga!</vt:lpstr>
      <vt:lpstr>AMA (Allmän material och arbetsbeskrivning)</vt:lpstr>
      <vt:lpstr>PowerPoint-presentation</vt:lpstr>
      <vt:lpstr>PowerPoint-presentation</vt:lpstr>
      <vt:lpstr>Svets log</vt:lpstr>
      <vt:lpstr>Ritning för numrering av svetsar</vt:lpstr>
      <vt:lpstr>Svetsarprövning och WPS</vt:lpstr>
      <vt:lpstr>PowerPoint-presentation</vt:lpstr>
      <vt:lpstr>Summering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Therese Boman</dc:creator>
  <cp:lastModifiedBy>Björn Kjellberg</cp:lastModifiedBy>
  <cp:revision>157</cp:revision>
  <cp:lastPrinted>2016-09-15T10:57:17Z</cp:lastPrinted>
  <dcterms:created xsi:type="dcterms:W3CDTF">2014-10-02T06:40:03Z</dcterms:created>
  <dcterms:modified xsi:type="dcterms:W3CDTF">2018-01-10T17:34:21Z</dcterms:modified>
</cp:coreProperties>
</file>