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5"/>
  </p:notesMasterIdLst>
  <p:handoutMasterIdLst>
    <p:handoutMasterId r:id="rId36"/>
  </p:handoutMasterIdLst>
  <p:sldIdLst>
    <p:sldId id="256" r:id="rId2"/>
    <p:sldId id="349" r:id="rId3"/>
    <p:sldId id="331" r:id="rId4"/>
    <p:sldId id="357" r:id="rId5"/>
    <p:sldId id="351" r:id="rId6"/>
    <p:sldId id="362" r:id="rId7"/>
    <p:sldId id="345" r:id="rId8"/>
    <p:sldId id="346" r:id="rId9"/>
    <p:sldId id="355" r:id="rId10"/>
    <p:sldId id="356" r:id="rId11"/>
    <p:sldId id="294" r:id="rId12"/>
    <p:sldId id="326" r:id="rId13"/>
    <p:sldId id="358" r:id="rId14"/>
    <p:sldId id="359" r:id="rId15"/>
    <p:sldId id="360" r:id="rId16"/>
    <p:sldId id="361" r:id="rId17"/>
    <p:sldId id="317" r:id="rId18"/>
    <p:sldId id="305" r:id="rId19"/>
    <p:sldId id="338" r:id="rId20"/>
    <p:sldId id="311" r:id="rId21"/>
    <p:sldId id="307" r:id="rId22"/>
    <p:sldId id="308" r:id="rId23"/>
    <p:sldId id="363" r:id="rId24"/>
    <p:sldId id="354" r:id="rId25"/>
    <p:sldId id="341" r:id="rId26"/>
    <p:sldId id="353" r:id="rId27"/>
    <p:sldId id="292" r:id="rId28"/>
    <p:sldId id="265" r:id="rId29"/>
    <p:sldId id="266" r:id="rId30"/>
    <p:sldId id="267" r:id="rId31"/>
    <p:sldId id="287" r:id="rId32"/>
    <p:sldId id="318" r:id="rId33"/>
    <p:sldId id="342" r:id="rId34"/>
  </p:sldIdLst>
  <p:sldSz cx="9144000" cy="6858000" type="screen4x3"/>
  <p:notesSz cx="6669088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9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15" autoAdjust="0"/>
    <p:restoredTop sz="86437" autoAdjust="0"/>
  </p:normalViewPr>
  <p:slideViewPr>
    <p:cSldViewPr>
      <p:cViewPr varScale="1">
        <p:scale>
          <a:sx n="65" d="100"/>
          <a:sy n="65" d="100"/>
        </p:scale>
        <p:origin x="7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878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4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rla\Documents\Antal%20certifierade%20EN%20109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rla\Downloads\extract.csv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extract!$B$2</c:f>
              <c:strCache>
                <c:ptCount val="1"/>
                <c:pt idx="0">
                  <c:v>Samtliga</c:v>
                </c:pt>
              </c:strCache>
            </c:strRef>
          </c:tx>
          <c:invertIfNegative val="0"/>
          <c:cat>
            <c:numRef>
              <c:f>extract!$A$3:$A$9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extract!$B$3:$B$9</c:f>
              <c:numCache>
                <c:formatCode>General</c:formatCode>
                <c:ptCount val="7"/>
                <c:pt idx="0">
                  <c:v>6</c:v>
                </c:pt>
                <c:pt idx="1">
                  <c:v>23</c:v>
                </c:pt>
                <c:pt idx="2">
                  <c:v>65</c:v>
                </c:pt>
                <c:pt idx="3">
                  <c:v>239</c:v>
                </c:pt>
                <c:pt idx="4">
                  <c:v>352</c:v>
                </c:pt>
                <c:pt idx="5">
                  <c:v>381</c:v>
                </c:pt>
                <c:pt idx="6">
                  <c:v>462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90-45D7-B35A-87A914A39166}"/>
            </c:ext>
          </c:extLst>
        </c:ser>
        <c:ser>
          <c:idx val="1"/>
          <c:order val="1"/>
          <c:tx>
            <c:strRef>
              <c:f>extract!$C$2</c:f>
              <c:strCache>
                <c:ptCount val="1"/>
                <c:pt idx="0">
                  <c:v>A3CERT</c:v>
                </c:pt>
              </c:strCache>
            </c:strRef>
          </c:tx>
          <c:spPr>
            <a:solidFill>
              <a:srgbClr val="C49500"/>
            </a:solidFill>
          </c:spPr>
          <c:invertIfNegative val="0"/>
          <c:cat>
            <c:numRef>
              <c:f>extract!$A$3:$A$9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extract!$C$3:$C$9</c:f>
              <c:numCache>
                <c:formatCode>General</c:formatCode>
                <c:ptCount val="7"/>
                <c:pt idx="5">
                  <c:v>255</c:v>
                </c:pt>
                <c:pt idx="6">
                  <c:v>274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90-45D7-B35A-87A914A391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0514816"/>
        <c:axId val="99109120"/>
      </c:barChart>
      <c:catAx>
        <c:axId val="100514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9109120"/>
        <c:crosses val="autoZero"/>
        <c:auto val="1"/>
        <c:lblAlgn val="ctr"/>
        <c:lblOffset val="100"/>
        <c:noMultiLvlLbl val="0"/>
      </c:catAx>
      <c:valAx>
        <c:axId val="991091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051481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3347227169269869E-2"/>
          <c:y val="1.2793542316644382E-2"/>
          <c:w val="0.87195319545595784"/>
          <c:h val="0.924205087571600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extract!$B$2</c:f>
              <c:strCache>
                <c:ptCount val="1"/>
                <c:pt idx="0">
                  <c:v>Samtliga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extract!$A$3:$A$21</c:f>
              <c:numCache>
                <c:formatCode>General</c:formatCode>
                <c:ptCount val="19"/>
                <c:pt idx="0">
                  <c:v>1992</c:v>
                </c:pt>
                <c:pt idx="1">
                  <c:v>1999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</c:numCache>
            </c:numRef>
          </c:cat>
          <c:val>
            <c:numRef>
              <c:f>extract!$B$3:$B$21</c:f>
              <c:numCache>
                <c:formatCode>General</c:formatCode>
                <c:ptCount val="19"/>
                <c:pt idx="0">
                  <c:v>1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9</c:v>
                </c:pt>
                <c:pt idx="5">
                  <c:v>10</c:v>
                </c:pt>
                <c:pt idx="6">
                  <c:v>11</c:v>
                </c:pt>
                <c:pt idx="7">
                  <c:v>14</c:v>
                </c:pt>
                <c:pt idx="8">
                  <c:v>15</c:v>
                </c:pt>
                <c:pt idx="9">
                  <c:v>19</c:v>
                </c:pt>
                <c:pt idx="10">
                  <c:v>30</c:v>
                </c:pt>
                <c:pt idx="11">
                  <c:v>46</c:v>
                </c:pt>
                <c:pt idx="12">
                  <c:v>65</c:v>
                </c:pt>
                <c:pt idx="13">
                  <c:v>98</c:v>
                </c:pt>
                <c:pt idx="14">
                  <c:v>141</c:v>
                </c:pt>
                <c:pt idx="15">
                  <c:v>243</c:v>
                </c:pt>
                <c:pt idx="16">
                  <c:v>348</c:v>
                </c:pt>
                <c:pt idx="17">
                  <c:v>377</c:v>
                </c:pt>
                <c:pt idx="18">
                  <c:v>402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63-4E3C-BEFB-C7352010CD3F}"/>
            </c:ext>
          </c:extLst>
        </c:ser>
        <c:ser>
          <c:idx val="1"/>
          <c:order val="1"/>
          <c:tx>
            <c:strRef>
              <c:f>extract!$C$2</c:f>
              <c:strCache>
                <c:ptCount val="1"/>
                <c:pt idx="0">
                  <c:v>A3CERT</c:v>
                </c:pt>
              </c:strCache>
            </c:strRef>
          </c:tx>
          <c:spPr>
            <a:solidFill>
              <a:srgbClr val="A5A543"/>
            </a:solidFill>
          </c:spPr>
          <c:invertIfNegative val="0"/>
          <c:dLbls>
            <c:dLbl>
              <c:idx val="1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D63-4E3C-BEFB-C7352010CD3F}"/>
                </c:ext>
              </c:extLst>
            </c:dLbl>
            <c:dLbl>
              <c:idx val="1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D63-4E3C-BEFB-C7352010CD3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extract!$A$3:$A$21</c:f>
              <c:numCache>
                <c:formatCode>General</c:formatCode>
                <c:ptCount val="19"/>
                <c:pt idx="0">
                  <c:v>1992</c:v>
                </c:pt>
                <c:pt idx="1">
                  <c:v>1999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</c:numCache>
            </c:numRef>
          </c:cat>
          <c:val>
            <c:numRef>
              <c:f>extract!$C$3:$C$21</c:f>
              <c:numCache>
                <c:formatCode>General</c:formatCode>
                <c:ptCount val="19"/>
                <c:pt idx="17">
                  <c:v>182</c:v>
                </c:pt>
                <c:pt idx="18">
                  <c:v>206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D63-4E3C-BEFB-C7352010CD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4438272"/>
        <c:axId val="138114112"/>
      </c:barChart>
      <c:catAx>
        <c:axId val="104438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8114112"/>
        <c:crosses val="autoZero"/>
        <c:auto val="1"/>
        <c:lblAlgn val="ctr"/>
        <c:lblOffset val="100"/>
        <c:noMultiLvlLbl val="0"/>
      </c:catAx>
      <c:valAx>
        <c:axId val="1381141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443827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CD107B-1CA3-408F-A2D3-85642A40D4B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C22C1EB6-0769-47C4-98E6-B8617B722078}">
      <dgm:prSet phldrT="[Text]"/>
      <dgm:spPr>
        <a:solidFill>
          <a:srgbClr val="A89D4C"/>
        </a:solidFill>
        <a:ln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sv-SE" dirty="0"/>
            <a:t>Real</a:t>
          </a:r>
        </a:p>
      </dgm:t>
    </dgm:pt>
    <dgm:pt modelId="{B635A82F-725C-4F4E-9361-54E5CB9FFF48}" type="parTrans" cxnId="{6E0CF218-1C1B-4A8D-958F-921B86907863}">
      <dgm:prSet/>
      <dgm:spPr/>
      <dgm:t>
        <a:bodyPr/>
        <a:lstStyle/>
        <a:p>
          <a:endParaRPr lang="sv-SE"/>
        </a:p>
      </dgm:t>
    </dgm:pt>
    <dgm:pt modelId="{6ADB2316-B9E8-4566-A667-B785F92100AC}" type="sibTrans" cxnId="{6E0CF218-1C1B-4A8D-958F-921B86907863}">
      <dgm:prSet/>
      <dgm:spPr>
        <a:ln>
          <a:noFill/>
        </a:ln>
      </dgm:spPr>
      <dgm:t>
        <a:bodyPr/>
        <a:lstStyle/>
        <a:p>
          <a:endParaRPr lang="sv-SE"/>
        </a:p>
      </dgm:t>
    </dgm:pt>
    <dgm:pt modelId="{BBD5CF50-E47A-4967-8AEF-79F856084A5B}">
      <dgm:prSet phldrT="[Text]"/>
      <dgm:spPr>
        <a:solidFill>
          <a:srgbClr val="A89D4C"/>
        </a:solidFill>
        <a:ln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sv-SE" dirty="0" err="1"/>
            <a:t>Nigga</a:t>
          </a:r>
          <a:endParaRPr lang="sv-SE" dirty="0"/>
        </a:p>
      </dgm:t>
    </dgm:pt>
    <dgm:pt modelId="{DBDA5FF3-D194-4C10-9DE6-F144615A73C3}" type="parTrans" cxnId="{C3204EB0-7351-4EFF-AB01-DF6633979671}">
      <dgm:prSet/>
      <dgm:spPr/>
      <dgm:t>
        <a:bodyPr/>
        <a:lstStyle/>
        <a:p>
          <a:endParaRPr lang="sv-SE"/>
        </a:p>
      </dgm:t>
    </dgm:pt>
    <dgm:pt modelId="{E327F96E-781A-4CD2-8029-43A0616A3609}" type="sibTrans" cxnId="{C3204EB0-7351-4EFF-AB01-DF6633979671}">
      <dgm:prSet/>
      <dgm:spPr/>
      <dgm:t>
        <a:bodyPr/>
        <a:lstStyle/>
        <a:p>
          <a:endParaRPr lang="sv-SE"/>
        </a:p>
      </dgm:t>
    </dgm:pt>
    <dgm:pt modelId="{A1DEC723-1D55-46C2-878F-33AD39A62B57}">
      <dgm:prSet phldrT="[Text]"/>
      <dgm:spPr>
        <a:solidFill>
          <a:srgbClr val="A89D4C"/>
        </a:solidFill>
        <a:ln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sv-SE" dirty="0"/>
            <a:t>Roll</a:t>
          </a:r>
        </a:p>
      </dgm:t>
    </dgm:pt>
    <dgm:pt modelId="{FA845F7A-084E-4B89-A47D-BB928B707006}" type="parTrans" cxnId="{FA9E54BF-853C-4E0B-9361-88CF8093DB1E}">
      <dgm:prSet/>
      <dgm:spPr/>
      <dgm:t>
        <a:bodyPr/>
        <a:lstStyle/>
        <a:p>
          <a:endParaRPr lang="sv-SE"/>
        </a:p>
      </dgm:t>
    </dgm:pt>
    <dgm:pt modelId="{A6730A41-B70F-45BE-9A92-3E6BA1F5DCE3}" type="sibTrans" cxnId="{FA9E54BF-853C-4E0B-9361-88CF8093DB1E}">
      <dgm:prSet/>
      <dgm:spPr/>
      <dgm:t>
        <a:bodyPr/>
        <a:lstStyle/>
        <a:p>
          <a:endParaRPr lang="sv-SE"/>
        </a:p>
      </dgm:t>
    </dgm:pt>
    <dgm:pt modelId="{027A1538-4CE9-4140-A75E-6440E94C4175}">
      <dgm:prSet phldrT="[Text]"/>
      <dgm:spPr>
        <a:solidFill>
          <a:srgbClr val="A89D4C"/>
        </a:solidFill>
        <a:ln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sv-SE" dirty="0"/>
            <a:t>Call</a:t>
          </a:r>
        </a:p>
      </dgm:t>
    </dgm:pt>
    <dgm:pt modelId="{1FA9E247-8A25-4387-95E2-432D63CCC250}" type="parTrans" cxnId="{53C1E34F-B828-4442-BFAE-C6F3D183C2C7}">
      <dgm:prSet/>
      <dgm:spPr/>
      <dgm:t>
        <a:bodyPr/>
        <a:lstStyle/>
        <a:p>
          <a:endParaRPr lang="sv-SE"/>
        </a:p>
      </dgm:t>
    </dgm:pt>
    <dgm:pt modelId="{88E026C4-37C2-4077-BD14-AC1622855789}" type="sibTrans" cxnId="{53C1E34F-B828-4442-BFAE-C6F3D183C2C7}">
      <dgm:prSet/>
      <dgm:spPr/>
      <dgm:t>
        <a:bodyPr/>
        <a:lstStyle/>
        <a:p>
          <a:endParaRPr lang="sv-SE"/>
        </a:p>
      </dgm:t>
    </dgm:pt>
    <dgm:pt modelId="{F6546475-FCEE-4A6B-9181-B6C5BA5B1B8C}">
      <dgm:prSet phldrT="[Text]"/>
      <dgm:spPr>
        <a:solidFill>
          <a:srgbClr val="A89D4C"/>
        </a:solidFill>
        <a:ln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sv-SE" dirty="0"/>
            <a:t>2013</a:t>
          </a:r>
        </a:p>
      </dgm:t>
    </dgm:pt>
    <dgm:pt modelId="{EAC20A1C-2150-476C-925A-BD8371E7F69D}" type="parTrans" cxnId="{EFA9235A-EDDF-47EB-B302-F93BD26B7E31}">
      <dgm:prSet/>
      <dgm:spPr/>
      <dgm:t>
        <a:bodyPr/>
        <a:lstStyle/>
        <a:p>
          <a:endParaRPr lang="sv-SE"/>
        </a:p>
      </dgm:t>
    </dgm:pt>
    <dgm:pt modelId="{90D33291-6C14-492F-A259-CC72958463E2}" type="sibTrans" cxnId="{EFA9235A-EDDF-47EB-B302-F93BD26B7E31}">
      <dgm:prSet/>
      <dgm:spPr/>
      <dgm:t>
        <a:bodyPr/>
        <a:lstStyle/>
        <a:p>
          <a:endParaRPr lang="sv-SE"/>
        </a:p>
      </dgm:t>
    </dgm:pt>
    <dgm:pt modelId="{DE6394D8-266C-4725-AC6C-9429943A6600}" type="pres">
      <dgm:prSet presAssocID="{48CD107B-1CA3-408F-A2D3-85642A40D4B1}" presName="Name0" presStyleCnt="0">
        <dgm:presLayoutVars>
          <dgm:chMax val="7"/>
          <dgm:chPref val="7"/>
          <dgm:dir/>
        </dgm:presLayoutVars>
      </dgm:prSet>
      <dgm:spPr/>
    </dgm:pt>
    <dgm:pt modelId="{97DF01E7-80B0-439E-AF8E-143D15DC56EB}" type="pres">
      <dgm:prSet presAssocID="{48CD107B-1CA3-408F-A2D3-85642A40D4B1}" presName="Name1" presStyleCnt="0"/>
      <dgm:spPr/>
    </dgm:pt>
    <dgm:pt modelId="{8A2AF82F-356F-47C1-B05F-2510F7CA109E}" type="pres">
      <dgm:prSet presAssocID="{48CD107B-1CA3-408F-A2D3-85642A40D4B1}" presName="cycle" presStyleCnt="0"/>
      <dgm:spPr/>
    </dgm:pt>
    <dgm:pt modelId="{D53CF9CE-38E4-4CE9-B259-52FE0A96497B}" type="pres">
      <dgm:prSet presAssocID="{48CD107B-1CA3-408F-A2D3-85642A40D4B1}" presName="srcNode" presStyleLbl="node1" presStyleIdx="0" presStyleCnt="5"/>
      <dgm:spPr/>
    </dgm:pt>
    <dgm:pt modelId="{4333B432-D407-4E02-A29C-5F4A354A344B}" type="pres">
      <dgm:prSet presAssocID="{48CD107B-1CA3-408F-A2D3-85642A40D4B1}" presName="conn" presStyleLbl="parChTrans1D2" presStyleIdx="0" presStyleCnt="1"/>
      <dgm:spPr/>
    </dgm:pt>
    <dgm:pt modelId="{563A58F2-2629-4A45-86D9-991D43F8C855}" type="pres">
      <dgm:prSet presAssocID="{48CD107B-1CA3-408F-A2D3-85642A40D4B1}" presName="extraNode" presStyleLbl="node1" presStyleIdx="0" presStyleCnt="5"/>
      <dgm:spPr/>
    </dgm:pt>
    <dgm:pt modelId="{4B49313D-043E-4AFA-9694-4DB5A4F1E067}" type="pres">
      <dgm:prSet presAssocID="{48CD107B-1CA3-408F-A2D3-85642A40D4B1}" presName="dstNode" presStyleLbl="node1" presStyleIdx="0" presStyleCnt="5"/>
      <dgm:spPr/>
    </dgm:pt>
    <dgm:pt modelId="{7B96B976-F7D5-45AB-BCA3-5AFAB82E373F}" type="pres">
      <dgm:prSet presAssocID="{C22C1EB6-0769-47C4-98E6-B8617B722078}" presName="text_1" presStyleLbl="node1" presStyleIdx="0" presStyleCnt="5">
        <dgm:presLayoutVars>
          <dgm:bulletEnabled val="1"/>
        </dgm:presLayoutVars>
      </dgm:prSet>
      <dgm:spPr/>
    </dgm:pt>
    <dgm:pt modelId="{52026E46-9A6A-4A5E-9DF4-D1B5844C0580}" type="pres">
      <dgm:prSet presAssocID="{C22C1EB6-0769-47C4-98E6-B8617B722078}" presName="accent_1" presStyleCnt="0"/>
      <dgm:spPr/>
    </dgm:pt>
    <dgm:pt modelId="{7948B965-AD83-4BA3-87A0-0C0E953D1B67}" type="pres">
      <dgm:prSet presAssocID="{C22C1EB6-0769-47C4-98E6-B8617B722078}" presName="accentRepeatNode" presStyleLbl="solidFgAcc1" presStyleIdx="0" presStyleCnt="5"/>
      <dgm:spPr>
        <a:ln>
          <a:solidFill>
            <a:schemeClr val="tx1">
              <a:lumMod val="65000"/>
              <a:lumOff val="35000"/>
            </a:schemeClr>
          </a:solidFill>
        </a:ln>
      </dgm:spPr>
    </dgm:pt>
    <dgm:pt modelId="{4D7935A0-6199-4A1F-B73C-6719E27AFBEE}" type="pres">
      <dgm:prSet presAssocID="{BBD5CF50-E47A-4967-8AEF-79F856084A5B}" presName="text_2" presStyleLbl="node1" presStyleIdx="1" presStyleCnt="5">
        <dgm:presLayoutVars>
          <dgm:bulletEnabled val="1"/>
        </dgm:presLayoutVars>
      </dgm:prSet>
      <dgm:spPr/>
    </dgm:pt>
    <dgm:pt modelId="{BD7BE320-39A1-4A1A-8D4F-0156A52C9B06}" type="pres">
      <dgm:prSet presAssocID="{BBD5CF50-E47A-4967-8AEF-79F856084A5B}" presName="accent_2" presStyleCnt="0"/>
      <dgm:spPr/>
    </dgm:pt>
    <dgm:pt modelId="{68279359-DD88-48AF-97E5-B26AF0B3A87A}" type="pres">
      <dgm:prSet presAssocID="{BBD5CF50-E47A-4967-8AEF-79F856084A5B}" presName="accentRepeatNode" presStyleLbl="solidFgAcc1" presStyleIdx="1" presStyleCnt="5"/>
      <dgm:spPr>
        <a:ln>
          <a:solidFill>
            <a:schemeClr val="tx1">
              <a:lumMod val="65000"/>
              <a:lumOff val="35000"/>
            </a:schemeClr>
          </a:solidFill>
        </a:ln>
      </dgm:spPr>
    </dgm:pt>
    <dgm:pt modelId="{DB87F8E1-85EF-483B-96BA-CF86BD6CC11E}" type="pres">
      <dgm:prSet presAssocID="{A1DEC723-1D55-46C2-878F-33AD39A62B57}" presName="text_3" presStyleLbl="node1" presStyleIdx="2" presStyleCnt="5">
        <dgm:presLayoutVars>
          <dgm:bulletEnabled val="1"/>
        </dgm:presLayoutVars>
      </dgm:prSet>
      <dgm:spPr/>
    </dgm:pt>
    <dgm:pt modelId="{3100E95D-547D-4121-AC90-C706ADDFBDBF}" type="pres">
      <dgm:prSet presAssocID="{A1DEC723-1D55-46C2-878F-33AD39A62B57}" presName="accent_3" presStyleCnt="0"/>
      <dgm:spPr/>
    </dgm:pt>
    <dgm:pt modelId="{644DE99A-BC38-4280-B14F-1FE798E78EF3}" type="pres">
      <dgm:prSet presAssocID="{A1DEC723-1D55-46C2-878F-33AD39A62B57}" presName="accentRepeatNode" presStyleLbl="solidFgAcc1" presStyleIdx="2" presStyleCnt="5"/>
      <dgm:spPr>
        <a:ln>
          <a:solidFill>
            <a:schemeClr val="tx1">
              <a:lumMod val="65000"/>
              <a:lumOff val="35000"/>
            </a:schemeClr>
          </a:solidFill>
        </a:ln>
      </dgm:spPr>
    </dgm:pt>
    <dgm:pt modelId="{A12BFE2D-D3CA-4A41-B30E-9A09D675DCAE}" type="pres">
      <dgm:prSet presAssocID="{027A1538-4CE9-4140-A75E-6440E94C4175}" presName="text_4" presStyleLbl="node1" presStyleIdx="3" presStyleCnt="5">
        <dgm:presLayoutVars>
          <dgm:bulletEnabled val="1"/>
        </dgm:presLayoutVars>
      </dgm:prSet>
      <dgm:spPr/>
    </dgm:pt>
    <dgm:pt modelId="{64D4F782-1754-4849-ABA6-F98F33EE0480}" type="pres">
      <dgm:prSet presAssocID="{027A1538-4CE9-4140-A75E-6440E94C4175}" presName="accent_4" presStyleCnt="0"/>
      <dgm:spPr/>
    </dgm:pt>
    <dgm:pt modelId="{F9353353-B468-4DA5-AC20-3AE9EBB7398B}" type="pres">
      <dgm:prSet presAssocID="{027A1538-4CE9-4140-A75E-6440E94C4175}" presName="accentRepeatNode" presStyleLbl="solidFgAcc1" presStyleIdx="3" presStyleCnt="5"/>
      <dgm:spPr>
        <a:ln>
          <a:solidFill>
            <a:schemeClr val="tx1">
              <a:lumMod val="65000"/>
              <a:lumOff val="35000"/>
            </a:schemeClr>
          </a:solidFill>
        </a:ln>
      </dgm:spPr>
    </dgm:pt>
    <dgm:pt modelId="{C4B9A193-3219-43D9-934A-3598806FA402}" type="pres">
      <dgm:prSet presAssocID="{F6546475-FCEE-4A6B-9181-B6C5BA5B1B8C}" presName="text_5" presStyleLbl="node1" presStyleIdx="4" presStyleCnt="5">
        <dgm:presLayoutVars>
          <dgm:bulletEnabled val="1"/>
        </dgm:presLayoutVars>
      </dgm:prSet>
      <dgm:spPr/>
    </dgm:pt>
    <dgm:pt modelId="{0035209C-B5EB-485F-AB0C-500D73422A83}" type="pres">
      <dgm:prSet presAssocID="{F6546475-FCEE-4A6B-9181-B6C5BA5B1B8C}" presName="accent_5" presStyleCnt="0"/>
      <dgm:spPr/>
    </dgm:pt>
    <dgm:pt modelId="{FA4AAD18-8D8E-404A-9441-8A0888C08A62}" type="pres">
      <dgm:prSet presAssocID="{F6546475-FCEE-4A6B-9181-B6C5BA5B1B8C}" presName="accentRepeatNode" presStyleLbl="solidFgAcc1" presStyleIdx="4" presStyleCnt="5"/>
      <dgm:spPr>
        <a:ln>
          <a:solidFill>
            <a:schemeClr val="tx1">
              <a:lumMod val="65000"/>
              <a:lumOff val="35000"/>
            </a:schemeClr>
          </a:solidFill>
        </a:ln>
      </dgm:spPr>
    </dgm:pt>
  </dgm:ptLst>
  <dgm:cxnLst>
    <dgm:cxn modelId="{6E0CF218-1C1B-4A8D-958F-921B86907863}" srcId="{48CD107B-1CA3-408F-A2D3-85642A40D4B1}" destId="{C22C1EB6-0769-47C4-98E6-B8617B722078}" srcOrd="0" destOrd="0" parTransId="{B635A82F-725C-4F4E-9361-54E5CB9FFF48}" sibTransId="{6ADB2316-B9E8-4566-A667-B785F92100AC}"/>
    <dgm:cxn modelId="{A79CC21C-6E1D-4140-8E45-69AC7F365D08}" type="presOf" srcId="{A1DEC723-1D55-46C2-878F-33AD39A62B57}" destId="{DB87F8E1-85EF-483B-96BA-CF86BD6CC11E}" srcOrd="0" destOrd="0" presId="urn:microsoft.com/office/officeart/2008/layout/VerticalCurvedList"/>
    <dgm:cxn modelId="{D350BE1D-52A6-4FDE-9533-4FD78A8FA6C6}" type="presOf" srcId="{C22C1EB6-0769-47C4-98E6-B8617B722078}" destId="{7B96B976-F7D5-45AB-BCA3-5AFAB82E373F}" srcOrd="0" destOrd="0" presId="urn:microsoft.com/office/officeart/2008/layout/VerticalCurvedList"/>
    <dgm:cxn modelId="{C019A62F-09AA-4323-8576-F88A52B2B53B}" type="presOf" srcId="{027A1538-4CE9-4140-A75E-6440E94C4175}" destId="{A12BFE2D-D3CA-4A41-B30E-9A09D675DCAE}" srcOrd="0" destOrd="0" presId="urn:microsoft.com/office/officeart/2008/layout/VerticalCurvedList"/>
    <dgm:cxn modelId="{06912342-A1D6-4E3D-A70F-446E7797DC1C}" type="presOf" srcId="{6ADB2316-B9E8-4566-A667-B785F92100AC}" destId="{4333B432-D407-4E02-A29C-5F4A354A344B}" srcOrd="0" destOrd="0" presId="urn:microsoft.com/office/officeart/2008/layout/VerticalCurvedList"/>
    <dgm:cxn modelId="{53C1E34F-B828-4442-BFAE-C6F3D183C2C7}" srcId="{48CD107B-1CA3-408F-A2D3-85642A40D4B1}" destId="{027A1538-4CE9-4140-A75E-6440E94C4175}" srcOrd="3" destOrd="0" parTransId="{1FA9E247-8A25-4387-95E2-432D63CCC250}" sibTransId="{88E026C4-37C2-4077-BD14-AC1622855789}"/>
    <dgm:cxn modelId="{EFA9235A-EDDF-47EB-B302-F93BD26B7E31}" srcId="{48CD107B-1CA3-408F-A2D3-85642A40D4B1}" destId="{F6546475-FCEE-4A6B-9181-B6C5BA5B1B8C}" srcOrd="4" destOrd="0" parTransId="{EAC20A1C-2150-476C-925A-BD8371E7F69D}" sibTransId="{90D33291-6C14-492F-A259-CC72958463E2}"/>
    <dgm:cxn modelId="{B9A35781-F095-41AC-B0D7-D3E619823652}" type="presOf" srcId="{BBD5CF50-E47A-4967-8AEF-79F856084A5B}" destId="{4D7935A0-6199-4A1F-B73C-6719E27AFBEE}" srcOrd="0" destOrd="0" presId="urn:microsoft.com/office/officeart/2008/layout/VerticalCurvedList"/>
    <dgm:cxn modelId="{C3204EB0-7351-4EFF-AB01-DF6633979671}" srcId="{48CD107B-1CA3-408F-A2D3-85642A40D4B1}" destId="{BBD5CF50-E47A-4967-8AEF-79F856084A5B}" srcOrd="1" destOrd="0" parTransId="{DBDA5FF3-D194-4C10-9DE6-F144615A73C3}" sibTransId="{E327F96E-781A-4CD2-8029-43A0616A3609}"/>
    <dgm:cxn modelId="{FA9E54BF-853C-4E0B-9361-88CF8093DB1E}" srcId="{48CD107B-1CA3-408F-A2D3-85642A40D4B1}" destId="{A1DEC723-1D55-46C2-878F-33AD39A62B57}" srcOrd="2" destOrd="0" parTransId="{FA845F7A-084E-4B89-A47D-BB928B707006}" sibTransId="{A6730A41-B70F-45BE-9A92-3E6BA1F5DCE3}"/>
    <dgm:cxn modelId="{F65D25C1-ECC6-45C8-ADD4-4DA15DFC5EC2}" type="presOf" srcId="{48CD107B-1CA3-408F-A2D3-85642A40D4B1}" destId="{DE6394D8-266C-4725-AC6C-9429943A6600}" srcOrd="0" destOrd="0" presId="urn:microsoft.com/office/officeart/2008/layout/VerticalCurvedList"/>
    <dgm:cxn modelId="{C50C49F8-AB8C-49C3-ADF1-F8B1F29880A1}" type="presOf" srcId="{F6546475-FCEE-4A6B-9181-B6C5BA5B1B8C}" destId="{C4B9A193-3219-43D9-934A-3598806FA402}" srcOrd="0" destOrd="0" presId="urn:microsoft.com/office/officeart/2008/layout/VerticalCurvedList"/>
    <dgm:cxn modelId="{CD76284D-4880-415A-BA1D-F58583B156B8}" type="presParOf" srcId="{DE6394D8-266C-4725-AC6C-9429943A6600}" destId="{97DF01E7-80B0-439E-AF8E-143D15DC56EB}" srcOrd="0" destOrd="0" presId="urn:microsoft.com/office/officeart/2008/layout/VerticalCurvedList"/>
    <dgm:cxn modelId="{3A0001CE-EB45-4CED-95AA-1552B3FA8319}" type="presParOf" srcId="{97DF01E7-80B0-439E-AF8E-143D15DC56EB}" destId="{8A2AF82F-356F-47C1-B05F-2510F7CA109E}" srcOrd="0" destOrd="0" presId="urn:microsoft.com/office/officeart/2008/layout/VerticalCurvedList"/>
    <dgm:cxn modelId="{B7852843-E70A-427C-9947-7D1EBE18388E}" type="presParOf" srcId="{8A2AF82F-356F-47C1-B05F-2510F7CA109E}" destId="{D53CF9CE-38E4-4CE9-B259-52FE0A96497B}" srcOrd="0" destOrd="0" presId="urn:microsoft.com/office/officeart/2008/layout/VerticalCurvedList"/>
    <dgm:cxn modelId="{274CF8DD-CC80-4EDD-903B-F67A590D79DE}" type="presParOf" srcId="{8A2AF82F-356F-47C1-B05F-2510F7CA109E}" destId="{4333B432-D407-4E02-A29C-5F4A354A344B}" srcOrd="1" destOrd="0" presId="urn:microsoft.com/office/officeart/2008/layout/VerticalCurvedList"/>
    <dgm:cxn modelId="{12BAAAF4-F693-4525-849D-161987807389}" type="presParOf" srcId="{8A2AF82F-356F-47C1-B05F-2510F7CA109E}" destId="{563A58F2-2629-4A45-86D9-991D43F8C855}" srcOrd="2" destOrd="0" presId="urn:microsoft.com/office/officeart/2008/layout/VerticalCurvedList"/>
    <dgm:cxn modelId="{C9BE0F71-8735-4C99-AC80-5AC606B5E9B2}" type="presParOf" srcId="{8A2AF82F-356F-47C1-B05F-2510F7CA109E}" destId="{4B49313D-043E-4AFA-9694-4DB5A4F1E067}" srcOrd="3" destOrd="0" presId="urn:microsoft.com/office/officeart/2008/layout/VerticalCurvedList"/>
    <dgm:cxn modelId="{DC64431A-0AAA-4098-9ADD-78210F7B3074}" type="presParOf" srcId="{97DF01E7-80B0-439E-AF8E-143D15DC56EB}" destId="{7B96B976-F7D5-45AB-BCA3-5AFAB82E373F}" srcOrd="1" destOrd="0" presId="urn:microsoft.com/office/officeart/2008/layout/VerticalCurvedList"/>
    <dgm:cxn modelId="{8FBD0FC7-971E-48D0-B235-E79E5972D10C}" type="presParOf" srcId="{97DF01E7-80B0-439E-AF8E-143D15DC56EB}" destId="{52026E46-9A6A-4A5E-9DF4-D1B5844C0580}" srcOrd="2" destOrd="0" presId="urn:microsoft.com/office/officeart/2008/layout/VerticalCurvedList"/>
    <dgm:cxn modelId="{4A9A77AA-453E-4F9D-AD6A-5F284FD9F521}" type="presParOf" srcId="{52026E46-9A6A-4A5E-9DF4-D1B5844C0580}" destId="{7948B965-AD83-4BA3-87A0-0C0E953D1B67}" srcOrd="0" destOrd="0" presId="urn:microsoft.com/office/officeart/2008/layout/VerticalCurvedList"/>
    <dgm:cxn modelId="{C24F05B8-8D9C-4B12-A1E3-E91670960667}" type="presParOf" srcId="{97DF01E7-80B0-439E-AF8E-143D15DC56EB}" destId="{4D7935A0-6199-4A1F-B73C-6719E27AFBEE}" srcOrd="3" destOrd="0" presId="urn:microsoft.com/office/officeart/2008/layout/VerticalCurvedList"/>
    <dgm:cxn modelId="{AC2C7445-6966-4023-BAB0-0022522C4341}" type="presParOf" srcId="{97DF01E7-80B0-439E-AF8E-143D15DC56EB}" destId="{BD7BE320-39A1-4A1A-8D4F-0156A52C9B06}" srcOrd="4" destOrd="0" presId="urn:microsoft.com/office/officeart/2008/layout/VerticalCurvedList"/>
    <dgm:cxn modelId="{AA2308F2-869C-4967-84A1-B34FEBE2A065}" type="presParOf" srcId="{BD7BE320-39A1-4A1A-8D4F-0156A52C9B06}" destId="{68279359-DD88-48AF-97E5-B26AF0B3A87A}" srcOrd="0" destOrd="0" presId="urn:microsoft.com/office/officeart/2008/layout/VerticalCurvedList"/>
    <dgm:cxn modelId="{2AF3983D-D266-486C-A40B-6C1EFFB4707E}" type="presParOf" srcId="{97DF01E7-80B0-439E-AF8E-143D15DC56EB}" destId="{DB87F8E1-85EF-483B-96BA-CF86BD6CC11E}" srcOrd="5" destOrd="0" presId="urn:microsoft.com/office/officeart/2008/layout/VerticalCurvedList"/>
    <dgm:cxn modelId="{D3941047-87BD-43D5-A1FB-4267C6886154}" type="presParOf" srcId="{97DF01E7-80B0-439E-AF8E-143D15DC56EB}" destId="{3100E95D-547D-4121-AC90-C706ADDFBDBF}" srcOrd="6" destOrd="0" presId="urn:microsoft.com/office/officeart/2008/layout/VerticalCurvedList"/>
    <dgm:cxn modelId="{62F77DB9-AC77-4801-87C1-8B7F3C77A0FA}" type="presParOf" srcId="{3100E95D-547D-4121-AC90-C706ADDFBDBF}" destId="{644DE99A-BC38-4280-B14F-1FE798E78EF3}" srcOrd="0" destOrd="0" presId="urn:microsoft.com/office/officeart/2008/layout/VerticalCurvedList"/>
    <dgm:cxn modelId="{2559EE26-2194-473E-B3E6-E23FEE45B9FA}" type="presParOf" srcId="{97DF01E7-80B0-439E-AF8E-143D15DC56EB}" destId="{A12BFE2D-D3CA-4A41-B30E-9A09D675DCAE}" srcOrd="7" destOrd="0" presId="urn:microsoft.com/office/officeart/2008/layout/VerticalCurvedList"/>
    <dgm:cxn modelId="{2669F769-98F6-4D58-972E-DA5B2673693F}" type="presParOf" srcId="{97DF01E7-80B0-439E-AF8E-143D15DC56EB}" destId="{64D4F782-1754-4849-ABA6-F98F33EE0480}" srcOrd="8" destOrd="0" presId="urn:microsoft.com/office/officeart/2008/layout/VerticalCurvedList"/>
    <dgm:cxn modelId="{C35B593D-D2A8-4E98-8598-32526C0C898B}" type="presParOf" srcId="{64D4F782-1754-4849-ABA6-F98F33EE0480}" destId="{F9353353-B468-4DA5-AC20-3AE9EBB7398B}" srcOrd="0" destOrd="0" presId="urn:microsoft.com/office/officeart/2008/layout/VerticalCurvedList"/>
    <dgm:cxn modelId="{7517D4D3-D7DB-4F9C-A9F3-D7031AB920B9}" type="presParOf" srcId="{97DF01E7-80B0-439E-AF8E-143D15DC56EB}" destId="{C4B9A193-3219-43D9-934A-3598806FA402}" srcOrd="9" destOrd="0" presId="urn:microsoft.com/office/officeart/2008/layout/VerticalCurvedList"/>
    <dgm:cxn modelId="{36C59EF6-7A55-4FE9-934E-470B9C767BD4}" type="presParOf" srcId="{97DF01E7-80B0-439E-AF8E-143D15DC56EB}" destId="{0035209C-B5EB-485F-AB0C-500D73422A83}" srcOrd="10" destOrd="0" presId="urn:microsoft.com/office/officeart/2008/layout/VerticalCurvedList"/>
    <dgm:cxn modelId="{4477B3AE-21DD-4CF0-99FA-F4D10E339791}" type="presParOf" srcId="{0035209C-B5EB-485F-AB0C-500D73422A83}" destId="{FA4AAD18-8D8E-404A-9441-8A0888C08A62}" srcOrd="0" destOrd="0" presId="urn:microsoft.com/office/officeart/2008/layout/VerticalCurvedList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33B432-D407-4E02-A29C-5F4A354A344B}">
      <dsp:nvSpPr>
        <dsp:cNvPr id="0" name=""/>
        <dsp:cNvSpPr/>
      </dsp:nvSpPr>
      <dsp:spPr>
        <a:xfrm>
          <a:off x="-4914642" y="-753103"/>
          <a:ext cx="5853317" cy="5853317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96B976-F7D5-45AB-BCA3-5AFAB82E373F}">
      <dsp:nvSpPr>
        <dsp:cNvPr id="0" name=""/>
        <dsp:cNvSpPr/>
      </dsp:nvSpPr>
      <dsp:spPr>
        <a:xfrm>
          <a:off x="410699" y="271607"/>
          <a:ext cx="5625642" cy="543562"/>
        </a:xfrm>
        <a:prstGeom prst="rect">
          <a:avLst/>
        </a:prstGeom>
        <a:solidFill>
          <a:srgbClr val="A89D4C"/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453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800" kern="1200" dirty="0"/>
            <a:t>Real</a:t>
          </a:r>
        </a:p>
      </dsp:txBody>
      <dsp:txXfrm>
        <a:off x="410699" y="271607"/>
        <a:ext cx="5625642" cy="543562"/>
      </dsp:txXfrm>
    </dsp:sp>
    <dsp:sp modelId="{7948B965-AD83-4BA3-87A0-0C0E953D1B67}">
      <dsp:nvSpPr>
        <dsp:cNvPr id="0" name=""/>
        <dsp:cNvSpPr/>
      </dsp:nvSpPr>
      <dsp:spPr>
        <a:xfrm>
          <a:off x="70972" y="203662"/>
          <a:ext cx="679453" cy="6794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7935A0-6199-4A1F-B73C-6719E27AFBEE}">
      <dsp:nvSpPr>
        <dsp:cNvPr id="0" name=""/>
        <dsp:cNvSpPr/>
      </dsp:nvSpPr>
      <dsp:spPr>
        <a:xfrm>
          <a:off x="800200" y="1086690"/>
          <a:ext cx="5236141" cy="543562"/>
        </a:xfrm>
        <a:prstGeom prst="rect">
          <a:avLst/>
        </a:prstGeom>
        <a:solidFill>
          <a:srgbClr val="A89D4C"/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453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800" kern="1200" dirty="0" err="1"/>
            <a:t>Nigga</a:t>
          </a:r>
          <a:endParaRPr lang="sv-SE" sz="2800" kern="1200" dirty="0"/>
        </a:p>
      </dsp:txBody>
      <dsp:txXfrm>
        <a:off x="800200" y="1086690"/>
        <a:ext cx="5236141" cy="543562"/>
      </dsp:txXfrm>
    </dsp:sp>
    <dsp:sp modelId="{68279359-DD88-48AF-97E5-B26AF0B3A87A}">
      <dsp:nvSpPr>
        <dsp:cNvPr id="0" name=""/>
        <dsp:cNvSpPr/>
      </dsp:nvSpPr>
      <dsp:spPr>
        <a:xfrm>
          <a:off x="460473" y="1018745"/>
          <a:ext cx="679453" cy="6794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87F8E1-85EF-483B-96BA-CF86BD6CC11E}">
      <dsp:nvSpPr>
        <dsp:cNvPr id="0" name=""/>
        <dsp:cNvSpPr/>
      </dsp:nvSpPr>
      <dsp:spPr>
        <a:xfrm>
          <a:off x="919746" y="1901774"/>
          <a:ext cx="5116595" cy="543562"/>
        </a:xfrm>
        <a:prstGeom prst="rect">
          <a:avLst/>
        </a:prstGeom>
        <a:solidFill>
          <a:srgbClr val="A89D4C"/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453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800" kern="1200" dirty="0"/>
            <a:t>Roll</a:t>
          </a:r>
        </a:p>
      </dsp:txBody>
      <dsp:txXfrm>
        <a:off x="919746" y="1901774"/>
        <a:ext cx="5116595" cy="543562"/>
      </dsp:txXfrm>
    </dsp:sp>
    <dsp:sp modelId="{644DE99A-BC38-4280-B14F-1FE798E78EF3}">
      <dsp:nvSpPr>
        <dsp:cNvPr id="0" name=""/>
        <dsp:cNvSpPr/>
      </dsp:nvSpPr>
      <dsp:spPr>
        <a:xfrm>
          <a:off x="580019" y="1833828"/>
          <a:ext cx="679453" cy="6794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2BFE2D-D3CA-4A41-B30E-9A09D675DCAE}">
      <dsp:nvSpPr>
        <dsp:cNvPr id="0" name=""/>
        <dsp:cNvSpPr/>
      </dsp:nvSpPr>
      <dsp:spPr>
        <a:xfrm>
          <a:off x="800200" y="2716857"/>
          <a:ext cx="5236141" cy="543562"/>
        </a:xfrm>
        <a:prstGeom prst="rect">
          <a:avLst/>
        </a:prstGeom>
        <a:solidFill>
          <a:srgbClr val="A89D4C"/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453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800" kern="1200" dirty="0"/>
            <a:t>Call</a:t>
          </a:r>
        </a:p>
      </dsp:txBody>
      <dsp:txXfrm>
        <a:off x="800200" y="2716857"/>
        <a:ext cx="5236141" cy="543562"/>
      </dsp:txXfrm>
    </dsp:sp>
    <dsp:sp modelId="{F9353353-B468-4DA5-AC20-3AE9EBB7398B}">
      <dsp:nvSpPr>
        <dsp:cNvPr id="0" name=""/>
        <dsp:cNvSpPr/>
      </dsp:nvSpPr>
      <dsp:spPr>
        <a:xfrm>
          <a:off x="460473" y="2648912"/>
          <a:ext cx="679453" cy="6794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B9A193-3219-43D9-934A-3598806FA402}">
      <dsp:nvSpPr>
        <dsp:cNvPr id="0" name=""/>
        <dsp:cNvSpPr/>
      </dsp:nvSpPr>
      <dsp:spPr>
        <a:xfrm>
          <a:off x="410699" y="3531940"/>
          <a:ext cx="5625642" cy="543562"/>
        </a:xfrm>
        <a:prstGeom prst="rect">
          <a:avLst/>
        </a:prstGeom>
        <a:solidFill>
          <a:srgbClr val="A89D4C"/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453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800" kern="1200" dirty="0"/>
            <a:t>2013</a:t>
          </a:r>
        </a:p>
      </dsp:txBody>
      <dsp:txXfrm>
        <a:off x="410699" y="3531940"/>
        <a:ext cx="5625642" cy="543562"/>
      </dsp:txXfrm>
    </dsp:sp>
    <dsp:sp modelId="{FA4AAD18-8D8E-404A-9441-8A0888C08A62}">
      <dsp:nvSpPr>
        <dsp:cNvPr id="0" name=""/>
        <dsp:cNvSpPr/>
      </dsp:nvSpPr>
      <dsp:spPr>
        <a:xfrm>
          <a:off x="70972" y="3463995"/>
          <a:ext cx="679453" cy="6794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A63F4-7230-419F-A2E9-99896A4E6B93}" type="datetimeFigureOut">
              <a:rPr lang="sv-SE" smtClean="0"/>
              <a:t>2018-01-10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38321-A3E5-4CF9-BF2E-D8F6160B29D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906032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A3CD26-5050-473D-8A18-83BFAE02F3A8}" type="datetimeFigureOut">
              <a:rPr lang="sv-SE" smtClean="0"/>
              <a:t>2018-01-10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202407-C16C-47AE-8D5D-E3CA5C0FB1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7259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2407-C16C-47AE-8D5D-E3CA5C0FB15F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8296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2407-C16C-47AE-8D5D-E3CA5C0FB15F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3506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2407-C16C-47AE-8D5D-E3CA5C0FB15F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125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2407-C16C-47AE-8D5D-E3CA5C0FB15F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9326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2407-C16C-47AE-8D5D-E3CA5C0FB15F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5867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2407-C16C-47AE-8D5D-E3CA5C0FB15F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0817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2407-C16C-47AE-8D5D-E3CA5C0FB15F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2170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2407-C16C-47AE-8D5D-E3CA5C0FB15F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05422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2407-C16C-47AE-8D5D-E3CA5C0FB15F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19213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2407-C16C-47AE-8D5D-E3CA5C0FB15F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23380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2407-C16C-47AE-8D5D-E3CA5C0FB15F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2023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2407-C16C-47AE-8D5D-E3CA5C0FB15F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55542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2407-C16C-47AE-8D5D-E3CA5C0FB15F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51416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2407-C16C-47AE-8D5D-E3CA5C0FB15F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07200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2407-C16C-47AE-8D5D-E3CA5C0FB15F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1323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2407-C16C-47AE-8D5D-E3CA5C0FB15F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6866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2407-C16C-47AE-8D5D-E3CA5C0FB15F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1815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68905-8A20-4515-AE4A-7906382A0DEB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1627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68905-8A20-4515-AE4A-7906382A0DEB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5866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68905-8A20-4515-AE4A-7906382A0DEB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387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68905-8A20-4515-AE4A-7906382A0DEB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1438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2407-C16C-47AE-8D5D-E3CA5C0FB15F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1981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8263A-BBCC-4E79-A447-A8B83D6D32CD}" type="datetime1">
              <a:rPr lang="sv-SE" smtClean="0"/>
              <a:t>2018-01-10</a:t>
            </a:fld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5224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pl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Agenda</a:t>
            </a:r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054B1-21D1-490F-8A3C-67C8F820D89B}" type="datetime1">
              <a:rPr lang="sv-SE" smtClean="0"/>
              <a:t>2018-01-10</a:t>
            </a:fld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‹#›</a:t>
            </a:fld>
            <a:endParaRPr lang="sv-SE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30330754"/>
              </p:ext>
            </p:extLst>
          </p:nvPr>
        </p:nvGraphicFramePr>
        <p:xfrm>
          <a:off x="628650" y="1816275"/>
          <a:ext cx="6096000" cy="4347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8770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EB5D1-172C-4ACC-A573-98ACBF23F30B}" type="datetime1">
              <a:rPr lang="sv-SE" smtClean="0"/>
              <a:t>2018-01-10</a:t>
            </a:fld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5523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355EA-8C6A-48E8-BAD3-08A592F14149}" type="datetime1">
              <a:rPr lang="sv-SE" smtClean="0"/>
              <a:t>2018-01-10</a:t>
            </a:fld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7802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93B8-85A0-43AF-B044-53510321E0B9}" type="datetime1">
              <a:rPr lang="sv-SE" smtClean="0"/>
              <a:t>2018-01-10</a:t>
            </a:fld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9137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047C-67DE-440A-9A9C-A66617190A5E}" type="datetime1">
              <a:rPr lang="sv-SE" smtClean="0"/>
              <a:t>2018-01-10</a:t>
            </a:fld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7160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90C81-258E-45A7-AE1E-F9770C67D75A}" type="datetime1">
              <a:rPr lang="sv-SE" smtClean="0"/>
              <a:t>2018-01-10</a:t>
            </a:fld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6409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5F034-A90C-49B9-9ABB-95375547260C}" type="datetime1">
              <a:rPr lang="sv-SE" smtClean="0"/>
              <a:t>2018-01-10</a:t>
            </a:fld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5461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85B99-1018-41F2-8A8C-4DF229BA4A2E}" type="datetime1">
              <a:rPr lang="sv-SE" smtClean="0"/>
              <a:t>2018-01-10</a:t>
            </a:fld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6951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B86E5-E92C-4E2F-BDA4-9956BACC8256}" type="datetime1">
              <a:rPr lang="sv-SE" smtClean="0"/>
              <a:t>2018-01-10</a:t>
            </a:fld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110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9F109-50A9-466B-91E3-3D5EE3CCED15}" type="datetime1">
              <a:rPr lang="sv-SE" smtClean="0"/>
              <a:t>2018-01-10</a:t>
            </a:fld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DFE2F-4E48-483B-99A1-CB7413DAB929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Picture 2" descr="X:\AAA Logo Cert märke mm\CD från Maria 17 sep 2007\Hemsida\Årstider tif\sommar_355302_1584.tif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" t="18841" r="-121" b="73547"/>
          <a:stretch/>
        </p:blipFill>
        <p:spPr bwMode="auto">
          <a:xfrm>
            <a:off x="0" y="-1"/>
            <a:ext cx="9144000" cy="537189"/>
          </a:xfrm>
          <a:prstGeom prst="rect">
            <a:avLst/>
          </a:prstGeom>
          <a:noFill/>
          <a:extLst/>
        </p:spPr>
      </p:pic>
      <p:pic>
        <p:nvPicPr>
          <p:cNvPr id="8" name="Bildobjekt 6" descr="a3cert_CMYK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843077" y="629263"/>
            <a:ext cx="1163597" cy="6875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62822" y="6356351"/>
            <a:ext cx="2818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>
                <a:solidFill>
                  <a:srgbClr val="9F9F9F"/>
                </a:solidFill>
              </a:rPr>
              <a:t>AAA Certifiering AB</a:t>
            </a:r>
          </a:p>
        </p:txBody>
      </p:sp>
    </p:spTree>
    <p:extLst>
      <p:ext uri="{BB962C8B-B14F-4D97-AF65-F5344CB8AC3E}">
        <p14:creationId xmlns:p14="http://schemas.microsoft.com/office/powerpoint/2010/main" val="213781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A89D4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3cert.com/" TargetMode="External"/><Relationship Id="rId2" Type="http://schemas.openxmlformats.org/officeDocument/2006/relationships/hyperlink" Target="mailto:fredrik.larsson@a3cert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2204863"/>
            <a:ext cx="5199980" cy="27259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1442541"/>
          </a:xfrm>
        </p:spPr>
        <p:txBody>
          <a:bodyPr>
            <a:normAutofit fontScale="90000"/>
          </a:bodyPr>
          <a:lstStyle/>
          <a:p>
            <a:r>
              <a:rPr lang="sv-SE" sz="8800" dirty="0"/>
              <a:t>EN 1090</a:t>
            </a:r>
            <a:br>
              <a:rPr lang="sv-SE" sz="3600" dirty="0"/>
            </a:br>
            <a:endParaRPr lang="sv-SE" sz="360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115616" y="4653136"/>
            <a:ext cx="6858000" cy="1656184"/>
          </a:xfrm>
        </p:spPr>
        <p:txBody>
          <a:bodyPr/>
          <a:lstStyle/>
          <a:p>
            <a:r>
              <a:rPr lang="sv-SE" dirty="0"/>
              <a:t>Fredrik Larsson </a:t>
            </a:r>
          </a:p>
          <a:p>
            <a:r>
              <a:rPr lang="sv-SE" dirty="0"/>
              <a:t>AAA Certification AB</a:t>
            </a:r>
          </a:p>
          <a:p>
            <a:r>
              <a:rPr lang="sv-SE" dirty="0"/>
              <a:t>www.a3cert.com 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5766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ingår inte? 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/>
              <a:t>Järnvägsräls</a:t>
            </a:r>
          </a:p>
          <a:p>
            <a:r>
              <a:rPr lang="sv-SE" dirty="0"/>
              <a:t>Undertak</a:t>
            </a:r>
          </a:p>
          <a:p>
            <a:r>
              <a:rPr lang="sv-SE" dirty="0"/>
              <a:t>Produkter med andra harmoniserade standarder, t.ex. EN40</a:t>
            </a:r>
          </a:p>
          <a:p>
            <a:r>
              <a:rPr lang="sv-SE" dirty="0"/>
              <a:t>Elskåp</a:t>
            </a:r>
          </a:p>
          <a:p>
            <a:r>
              <a:rPr lang="sv-SE" dirty="0"/>
              <a:t>Rör</a:t>
            </a:r>
          </a:p>
          <a:p>
            <a:r>
              <a:rPr lang="sv-SE" dirty="0"/>
              <a:t>Maskiner</a:t>
            </a:r>
          </a:p>
          <a:p>
            <a:r>
              <a:rPr lang="sv-SE" dirty="0"/>
              <a:t>Ställningar</a:t>
            </a:r>
          </a:p>
          <a:p>
            <a:r>
              <a:rPr lang="sv-SE" dirty="0"/>
              <a:t>Offshore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0448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Svetsgas</a:t>
            </a:r>
            <a:r>
              <a:rPr lang="sv-SE" dirty="0"/>
              <a:t> 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8650" y="1825625"/>
            <a:ext cx="4735438" cy="4351338"/>
          </a:xfrm>
        </p:spPr>
        <p:txBody>
          <a:bodyPr/>
          <a:lstStyle/>
          <a:p>
            <a:r>
              <a:rPr lang="sv-SE" dirty="0"/>
              <a:t>MIG vs. MAG</a:t>
            </a:r>
          </a:p>
          <a:p>
            <a:r>
              <a:rPr lang="sv-SE" dirty="0"/>
              <a:t>I=Metall inert gas  (aluminium) </a:t>
            </a:r>
          </a:p>
          <a:p>
            <a:r>
              <a:rPr lang="sv-SE" dirty="0"/>
              <a:t>A=metall aktiv gas  (svart, rostfritt)</a:t>
            </a:r>
            <a:br>
              <a:rPr lang="sv-SE" dirty="0"/>
            </a:br>
            <a:br>
              <a:rPr lang="sv-SE" dirty="0"/>
            </a:br>
            <a:r>
              <a:rPr lang="sv-SE" dirty="0"/>
              <a:t>Skall vara CE-märkt. </a:t>
            </a:r>
          </a:p>
          <a:p>
            <a:r>
              <a:rPr lang="sv-SE" dirty="0"/>
              <a:t>Rutiner för gasmätare, följa WPS, testa gasflöde (olika gas ger olika flöden!)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11</a:t>
            </a:fld>
            <a:endParaRPr lang="sv-SE"/>
          </a:p>
        </p:txBody>
      </p:sp>
      <p:pic>
        <p:nvPicPr>
          <p:cNvPr id="1026" name="Picture 2" descr="Bildresultat för svetsgas">
            <a:extLst>
              <a:ext uri="{FF2B5EF4-FFF2-40B4-BE49-F238E27FC236}">
                <a16:creationId xmlns:a16="http://schemas.microsoft.com/office/drawing/2014/main" id="{D41617F8-EC0F-499F-BD33-B2C3C57C6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48680"/>
            <a:ext cx="1800200" cy="320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resultat för flödesmätare gas">
            <a:extLst>
              <a:ext uri="{FF2B5EF4-FFF2-40B4-BE49-F238E27FC236}">
                <a16:creationId xmlns:a16="http://schemas.microsoft.com/office/drawing/2014/main" id="{453B1DC3-0665-4A72-A36C-74E868866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56" y="1497350"/>
            <a:ext cx="1404392" cy="478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67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Tillsatsmaterial 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r>
              <a:rPr lang="sv-SE" dirty="0"/>
              <a:t>ISO 3834-2:</a:t>
            </a:r>
          </a:p>
          <a:p>
            <a:endParaRPr lang="sv-SE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17032"/>
            <a:ext cx="6192688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ktangel 3"/>
          <p:cNvSpPr/>
          <p:nvPr/>
        </p:nvSpPr>
        <p:spPr>
          <a:xfrm>
            <a:off x="1286155" y="2209285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12776"/>
            <a:ext cx="3312368" cy="441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4978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179512" y="366147"/>
            <a:ext cx="7687766" cy="1325563"/>
          </a:xfrm>
        </p:spPr>
        <p:txBody>
          <a:bodyPr>
            <a:normAutofit/>
          </a:bodyPr>
          <a:lstStyle/>
          <a:p>
            <a:r>
              <a:rPr lang="sv-SE" dirty="0">
                <a:latin typeface="ArialMT"/>
              </a:rPr>
              <a:t>Hur påverkar fukt svetsfogen?</a:t>
            </a:r>
          </a:p>
        </p:txBody>
      </p:sp>
      <p:sp>
        <p:nvSpPr>
          <p:cNvPr id="4" name="Rektangel 3"/>
          <p:cNvSpPr/>
          <p:nvPr/>
        </p:nvSpPr>
        <p:spPr>
          <a:xfrm>
            <a:off x="323528" y="1340768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ArialMT"/>
              </a:rPr>
              <a:t>Kan uppstå både i svetsgodset men även grundmaterialet. Kan uppstå långt efter svetsning eller vid första belastning.</a:t>
            </a:r>
          </a:p>
          <a:p>
            <a:endParaRPr lang="sv-SE" dirty="0">
              <a:latin typeface="ArialMT"/>
            </a:endParaRPr>
          </a:p>
          <a:p>
            <a:endParaRPr lang="sv-SE" dirty="0">
              <a:latin typeface="ArialMT"/>
            </a:endParaRPr>
          </a:p>
        </p:txBody>
      </p:sp>
      <p:pic>
        <p:nvPicPr>
          <p:cNvPr id="1028" name="Picture 4" descr="Fig. 1 Hydrogen cracks originating in the HAZ and weld metal. (Note that the type of cracks shown would not be expected to form in the same weldment.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3" y="2276872"/>
            <a:ext cx="4447420" cy="393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158" y="2852936"/>
            <a:ext cx="4442744" cy="33320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4427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156934" y="404664"/>
            <a:ext cx="7886700" cy="1325563"/>
          </a:xfrm>
        </p:spPr>
        <p:txBody>
          <a:bodyPr>
            <a:normAutofit/>
          </a:bodyPr>
          <a:lstStyle/>
          <a:p>
            <a:r>
              <a:rPr lang="sv-SE" dirty="0">
                <a:latin typeface="ArialMT"/>
              </a:rPr>
              <a:t>Hur påverkar fukt svetsfogen?</a:t>
            </a:r>
          </a:p>
        </p:txBody>
      </p:sp>
      <p:pic>
        <p:nvPicPr>
          <p:cNvPr id="1026" name="Picture 2" descr="http://2.bp.blogspot.com/--IXiBpThIsY/Tvokcuy8VqI/AAAAAAAADC8/eO20GvqEhT0/s1600/image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556792"/>
            <a:ext cx="5145008" cy="389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ruta 1"/>
          <p:cNvSpPr txBox="1"/>
          <p:nvPr/>
        </p:nvSpPr>
        <p:spPr>
          <a:xfrm>
            <a:off x="178778" y="5352589"/>
            <a:ext cx="87864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Väte (H2) som är väldigt litet jämfört med järn (Fe) kan ta sig in och förflytta sig inne i stålet. </a:t>
            </a:r>
          </a:p>
          <a:p>
            <a:endParaRPr lang="sv-SE" dirty="0"/>
          </a:p>
          <a:p>
            <a:r>
              <a:rPr lang="sv-SE" dirty="0"/>
              <a:t>Medans stålet är varmt kan vätet diffundera till luften.</a:t>
            </a:r>
          </a:p>
        </p:txBody>
      </p:sp>
    </p:spTree>
    <p:extLst>
      <p:ext uri="{BB962C8B-B14F-4D97-AF65-F5344CB8AC3E}">
        <p14:creationId xmlns:p14="http://schemas.microsoft.com/office/powerpoint/2010/main" val="1135011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628650" y="332656"/>
            <a:ext cx="7886700" cy="1325563"/>
          </a:xfrm>
        </p:spPr>
        <p:txBody>
          <a:bodyPr>
            <a:normAutofit/>
          </a:bodyPr>
          <a:lstStyle/>
          <a:p>
            <a:r>
              <a:rPr lang="sv-SE" dirty="0"/>
              <a:t>Fukt i färdig detalj</a:t>
            </a:r>
            <a:endParaRPr lang="sv-SE" sz="2200" baseline="-25000" dirty="0"/>
          </a:p>
        </p:txBody>
      </p:sp>
      <p:sp>
        <p:nvSpPr>
          <p:cNvPr id="4" name="Rektangel 3"/>
          <p:cNvSpPr/>
          <p:nvPr/>
        </p:nvSpPr>
        <p:spPr>
          <a:xfrm>
            <a:off x="323528" y="1582341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v-SE" dirty="0">
              <a:latin typeface="ArialMT"/>
            </a:endParaRPr>
          </a:p>
          <a:p>
            <a:endParaRPr lang="sv-SE" dirty="0">
              <a:latin typeface="ArialMT"/>
            </a:endParaRPr>
          </a:p>
        </p:txBody>
      </p:sp>
      <p:pic>
        <p:nvPicPr>
          <p:cNvPr id="2" name="2014-03-14 09.25.3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1484784"/>
            <a:ext cx="6547115" cy="49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1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Fuktiga </a:t>
            </a:r>
            <a:r>
              <a:rPr lang="sv-SE" dirty="0" err="1"/>
              <a:t>elektoder</a:t>
            </a:r>
            <a:endParaRPr lang="sv-SE" sz="2200" baseline="-25000" dirty="0"/>
          </a:p>
        </p:txBody>
      </p:sp>
      <p:sp>
        <p:nvSpPr>
          <p:cNvPr id="4" name="Rektangel 3"/>
          <p:cNvSpPr/>
          <p:nvPr/>
        </p:nvSpPr>
        <p:spPr>
          <a:xfrm>
            <a:off x="323528" y="1582341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ArialMT"/>
              </a:rPr>
              <a:t>Men vad är skillnaden mellan en elektrod hanterad enligt tillverkarens rutiner och en elektrod som inte är det.</a:t>
            </a:r>
          </a:p>
          <a:p>
            <a:endParaRPr lang="sv-SE" dirty="0">
              <a:latin typeface="ArialMT"/>
            </a:endParaRPr>
          </a:p>
          <a:p>
            <a:endParaRPr lang="sv-SE" dirty="0">
              <a:latin typeface="ArialMT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336667"/>
            <a:ext cx="3744416" cy="1708815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1" y="3750544"/>
            <a:ext cx="5184576" cy="976137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5580112" y="3131676"/>
            <a:ext cx="21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u="sng" dirty="0">
                <a:solidFill>
                  <a:srgbClr val="FF0000"/>
                </a:solidFill>
              </a:rPr>
              <a:t>5 ml/100 g svetsgods</a:t>
            </a:r>
          </a:p>
        </p:txBody>
      </p:sp>
      <p:cxnSp>
        <p:nvCxnSpPr>
          <p:cNvPr id="8" name="Rak pil 7"/>
          <p:cNvCxnSpPr/>
          <p:nvPr/>
        </p:nvCxnSpPr>
        <p:spPr>
          <a:xfrm>
            <a:off x="7596336" y="3431743"/>
            <a:ext cx="720080" cy="645329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640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7886700" cy="1325563"/>
          </a:xfrm>
        </p:spPr>
        <p:txBody>
          <a:bodyPr>
            <a:normAutofit/>
          </a:bodyPr>
          <a:lstStyle/>
          <a:p>
            <a:r>
              <a:rPr lang="sv-SE" dirty="0"/>
              <a:t>Koppling mellan svetsklass och utförandeklass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Svetsklasserna B, C, D definieras i ISO 5817</a:t>
            </a:r>
          </a:p>
          <a:p>
            <a:r>
              <a:rPr lang="sv-SE" dirty="0"/>
              <a:t>EXC 1: Svetsklass D</a:t>
            </a:r>
          </a:p>
          <a:p>
            <a:r>
              <a:rPr lang="sv-SE" dirty="0"/>
              <a:t>EXC 2: Svetsklass C, dock accepteras kvalitetsnivå D för ”smältdike” (5011, 5012), ”överlappning” (506), ”svetssträng utanför fog, </a:t>
            </a:r>
            <a:r>
              <a:rPr lang="sv-SE" dirty="0" err="1"/>
              <a:t>tändmärke</a:t>
            </a:r>
            <a:r>
              <a:rPr lang="sv-SE" dirty="0"/>
              <a:t>” (601) och ”ändkrater” (2025);</a:t>
            </a:r>
          </a:p>
          <a:p>
            <a:r>
              <a:rPr lang="sv-SE" dirty="0"/>
              <a:t>EXC 3: Svetsklass B</a:t>
            </a:r>
          </a:p>
          <a:p>
            <a:r>
              <a:rPr lang="sv-SE" dirty="0"/>
              <a:t>EXC 4: Svetsklass B+ (definieras i EN 1090-2)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155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03634"/>
          </a:xfrm>
        </p:spPr>
        <p:txBody>
          <a:bodyPr/>
          <a:lstStyle/>
          <a:p>
            <a:r>
              <a:rPr lang="sv-SE" dirty="0"/>
              <a:t>WPQR-WPS</a:t>
            </a:r>
          </a:p>
        </p:txBody>
      </p:sp>
      <p:graphicFrame>
        <p:nvGraphicFramePr>
          <p:cNvPr id="4" name="Platshållare för innehåll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7169623"/>
              </p:ext>
            </p:extLst>
          </p:nvPr>
        </p:nvGraphicFramePr>
        <p:xfrm>
          <a:off x="628650" y="1825625"/>
          <a:ext cx="7886700" cy="294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tx1"/>
                          </a:solidFill>
                        </a:rPr>
                        <a:t>ISO 3834-2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tx1"/>
                          </a:solidFill>
                        </a:rPr>
                        <a:t>ISO 3834-3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tx1"/>
                          </a:solidFill>
                        </a:rPr>
                        <a:t>ISO 3834-4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tx1"/>
                          </a:solidFill>
                        </a:rPr>
                        <a:t>EXC 3 och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tx1"/>
                          </a:solidFill>
                        </a:rPr>
                        <a:t>EXC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tx1"/>
                          </a:solidFill>
                        </a:rPr>
                        <a:t>EXC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tx1"/>
                          </a:solidFill>
                        </a:rPr>
                        <a:t>Endast ISO 15614</a:t>
                      </a:r>
                      <a:r>
                        <a:rPr lang="sv-SE" baseline="0" dirty="0">
                          <a:solidFill>
                            <a:schemeClr val="tx1"/>
                          </a:solidFill>
                        </a:rPr>
                        <a:t> godkännes</a:t>
                      </a:r>
                      <a:endParaRPr lang="sv-S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tx1"/>
                          </a:solidFill>
                        </a:rPr>
                        <a:t>Även ISO 15612 får användas</a:t>
                      </a:r>
                      <a:r>
                        <a:rPr lang="sv-SE" baseline="0" dirty="0">
                          <a:solidFill>
                            <a:schemeClr val="tx1"/>
                          </a:solidFill>
                        </a:rPr>
                        <a:t>  upp till och med S 355</a:t>
                      </a:r>
                      <a:endParaRPr lang="sv-S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tx1"/>
                          </a:solidFill>
                        </a:rPr>
                        <a:t>Inget krav endast</a:t>
                      </a:r>
                      <a:r>
                        <a:rPr lang="sv-S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baseline="0" dirty="0" err="1">
                          <a:solidFill>
                            <a:schemeClr val="tx1"/>
                          </a:solidFill>
                        </a:rPr>
                        <a:t>kra</a:t>
                      </a:r>
                      <a:r>
                        <a:rPr lang="sv-SE" baseline="0" dirty="0">
                          <a:solidFill>
                            <a:schemeClr val="tx1"/>
                          </a:solidFill>
                        </a:rPr>
                        <a:t> på WPS/WPQR, endast krav på svetsarprövning</a:t>
                      </a:r>
                      <a:endParaRPr lang="sv-S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ruta 4"/>
          <p:cNvSpPr txBox="1"/>
          <p:nvPr/>
        </p:nvSpPr>
        <p:spPr>
          <a:xfrm>
            <a:off x="611560" y="1412776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Kravbild för användande av kvalificerad svetsprocedur som underlag till WPS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8667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dirty="0"/>
              <a:t>När är det lämpligt att använda ISO 15612? 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Lämpligt när:</a:t>
            </a:r>
          </a:p>
          <a:p>
            <a:pPr marL="0" indent="0">
              <a:buNone/>
            </a:pPr>
            <a:r>
              <a:rPr lang="sv-SE" dirty="0"/>
              <a:t>man enbart använder S355 och lägre. </a:t>
            </a:r>
          </a:p>
          <a:p>
            <a:pPr marL="0" indent="0">
              <a:buNone/>
            </a:pPr>
            <a:r>
              <a:rPr lang="sv-SE" dirty="0"/>
              <a:t>Vill spara pengar och tid på WPQR. 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Olämpligt om man: </a:t>
            </a:r>
          </a:p>
          <a:p>
            <a:pPr marL="0" indent="0">
              <a:buNone/>
            </a:pPr>
            <a:r>
              <a:rPr lang="sv-SE" dirty="0"/>
              <a:t>Har för avsikt att göra jobb i EXC 3 i framtiden. </a:t>
            </a:r>
          </a:p>
          <a:p>
            <a:pPr marL="0" indent="0">
              <a:buNone/>
            </a:pPr>
            <a:r>
              <a:rPr lang="sv-SE" dirty="0"/>
              <a:t>Kommer gå upp till S420/S460 framöver.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6461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Fredrik Larsson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>
          <a:xfrm>
            <a:off x="4499992" y="1825625"/>
            <a:ext cx="4015358" cy="4351338"/>
          </a:xfrm>
        </p:spPr>
        <p:txBody>
          <a:bodyPr/>
          <a:lstStyle/>
          <a:p>
            <a:r>
              <a:rPr lang="sv-SE" dirty="0"/>
              <a:t>Vice VD A3CERT</a:t>
            </a:r>
          </a:p>
          <a:p>
            <a:r>
              <a:rPr lang="sv-SE" dirty="0"/>
              <a:t>Revisionsledare </a:t>
            </a:r>
            <a:br>
              <a:rPr lang="sv-SE" dirty="0"/>
            </a:br>
            <a:r>
              <a:rPr lang="sv-SE" dirty="0"/>
              <a:t>EN 1090-1, ISO 3834</a:t>
            </a:r>
          </a:p>
          <a:p>
            <a:r>
              <a:rPr lang="sv-SE" dirty="0"/>
              <a:t>Svetsingenjör KTH 2012-2013</a:t>
            </a:r>
          </a:p>
          <a:p>
            <a:r>
              <a:rPr lang="sv-SE" dirty="0"/>
              <a:t>Industriell ekonomi Chalmers</a:t>
            </a:r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4119187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5762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Validering av svetsmaskiner 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8650" y="1825625"/>
            <a:ext cx="5311502" cy="4351338"/>
          </a:xfrm>
        </p:spPr>
        <p:txBody>
          <a:bodyPr/>
          <a:lstStyle/>
          <a:p>
            <a:pPr lvl="0"/>
            <a:r>
              <a:rPr lang="sv-SE" dirty="0"/>
              <a:t>När det gäller validering av strömkällor så finns det 2 nivåer. Se standarder: ISO 17662 och EN 50504:2008</a:t>
            </a:r>
          </a:p>
          <a:p>
            <a:pPr lvl="1"/>
            <a:r>
              <a:rPr lang="sv-SE" dirty="0"/>
              <a:t>Standard </a:t>
            </a:r>
            <a:r>
              <a:rPr lang="sv-SE" dirty="0" err="1"/>
              <a:t>Grade</a:t>
            </a:r>
            <a:r>
              <a:rPr lang="sv-SE" dirty="0"/>
              <a:t> ±10 % avseende ström, spänning och trådmatning</a:t>
            </a:r>
          </a:p>
          <a:p>
            <a:pPr lvl="1"/>
            <a:r>
              <a:rPr lang="sv-SE" dirty="0"/>
              <a:t>Precision </a:t>
            </a:r>
            <a:r>
              <a:rPr lang="sv-SE" dirty="0" err="1"/>
              <a:t>Grade</a:t>
            </a:r>
            <a:r>
              <a:rPr lang="sv-SE" dirty="0"/>
              <a:t>, ±2 (?) % avseende ström, spänning och trådmatning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92022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886700" cy="1325563"/>
          </a:xfrm>
        </p:spPr>
        <p:txBody>
          <a:bodyPr/>
          <a:lstStyle/>
          <a:p>
            <a:r>
              <a:rPr lang="sv-SE" dirty="0"/>
              <a:t>Nästning, häftsvetsar, reparationer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/>
              <a:t>Finns WPS och WPQR för häftsvetsningar? </a:t>
            </a:r>
          </a:p>
          <a:p>
            <a:pPr lvl="0"/>
            <a:r>
              <a:rPr lang="sv-SE" dirty="0"/>
              <a:t>Annars skall nästorna slipas upp </a:t>
            </a:r>
          </a:p>
          <a:p>
            <a:pPr lvl="0"/>
            <a:r>
              <a:rPr lang="sv-SE" dirty="0"/>
              <a:t>Går att lägga WPQR med svetsning direkt på färg, men väldigt olämplig- slipa bot färgen. </a:t>
            </a:r>
          </a:p>
          <a:p>
            <a:pPr lvl="0"/>
            <a:endParaRPr lang="sv-SE" dirty="0"/>
          </a:p>
          <a:p>
            <a:pPr lvl="0"/>
            <a:endParaRPr lang="sv-SE" dirty="0"/>
          </a:p>
          <a:p>
            <a:pPr lvl="0"/>
            <a:r>
              <a:rPr lang="sv-SE" dirty="0"/>
              <a:t>Det skall finnas WPS och WPQR för reparationssvetsningar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6041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Svetsplan 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Vad skall en svetsplan skall innehålla? </a:t>
            </a:r>
          </a:p>
          <a:p>
            <a:endParaRPr lang="sv-SE" dirty="0"/>
          </a:p>
          <a:p>
            <a:pPr marL="0" indent="0">
              <a:buNone/>
            </a:pPr>
            <a:r>
              <a:rPr lang="sv-SE" dirty="0"/>
              <a:t>Vilken WPS som används, vilken ordning skall svetsas, när skall OFP utföras och vilken metod. </a:t>
            </a:r>
          </a:p>
          <a:p>
            <a:endParaRPr lang="sv-SE" dirty="0"/>
          </a:p>
          <a:p>
            <a:r>
              <a:rPr lang="sv-SE" dirty="0"/>
              <a:t>Hur ser en svetsplan ut? </a:t>
            </a:r>
          </a:p>
          <a:p>
            <a:pPr marL="0" indent="0">
              <a:buNone/>
            </a:pPr>
            <a:r>
              <a:rPr lang="sv-SE" dirty="0"/>
              <a:t>I normala fall ofta bara en WPS.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08469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5D8388-88EB-4D8C-BE5A-3980C2C09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Mätning </a:t>
            </a:r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BE593B1-1B4C-4FC0-A52A-0F25C8327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EF9B9B2-9506-41A1-A92D-0924BF51D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23</a:t>
            </a:fld>
            <a:endParaRPr lang="sv-SE"/>
          </a:p>
        </p:txBody>
      </p:sp>
      <p:pic>
        <p:nvPicPr>
          <p:cNvPr id="2050" name="i160dfeb20f3bec6f34d1" descr="160dfeb20f3bec6f34d1">
            <a:extLst>
              <a:ext uri="{FF2B5EF4-FFF2-40B4-BE49-F238E27FC236}">
                <a16:creationId xmlns:a16="http://schemas.microsoft.com/office/drawing/2014/main" id="{7594E22A-832A-4AEA-B958-812A7C1E2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488" y="1371571"/>
            <a:ext cx="6631024" cy="498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861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Problematiska 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Slaggande </a:t>
            </a:r>
            <a:r>
              <a:rPr lang="sv-SE" dirty="0" err="1"/>
              <a:t>rörtråd</a:t>
            </a:r>
            <a:r>
              <a:rPr lang="sv-SE" dirty="0"/>
              <a:t> (136) </a:t>
            </a:r>
          </a:p>
        </p:txBody>
      </p:sp>
      <p:pic>
        <p:nvPicPr>
          <p:cNvPr id="1026" name="Picture 2" descr="http://bakertesting.com/media/rokgallery/d/d2d87572-fff3-4465-c165-aa776886c101/Destructive%20test%20-%20fillet%20weld%20cross%20section%20failed%20for%20incomplete%20root%20fu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20888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7875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479698"/>
          </a:xfrm>
        </p:spPr>
        <p:txBody>
          <a:bodyPr/>
          <a:lstStyle/>
          <a:p>
            <a:r>
              <a:rPr lang="sv-SE" dirty="0"/>
              <a:t>Förslag på att förbättra produktiviteten inom branschen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/>
              <a:t>Gå över till rörtrådar (metallpulverfyllda) </a:t>
            </a:r>
          </a:p>
          <a:p>
            <a:r>
              <a:rPr lang="sv-SE" dirty="0"/>
              <a:t>Gå upp till S420/S460</a:t>
            </a:r>
          </a:p>
          <a:p>
            <a:r>
              <a:rPr lang="sv-SE" dirty="0"/>
              <a:t>Dra nytta av bättre inbränning som ger mindre a-mått. </a:t>
            </a:r>
          </a:p>
          <a:p>
            <a:r>
              <a:rPr lang="sv-SE" dirty="0"/>
              <a:t>Lägg med häftor i WPQR för att slippa slipa upp häftor</a:t>
            </a:r>
          </a:p>
          <a:p>
            <a:r>
              <a:rPr lang="sv-SE" dirty="0"/>
              <a:t>Involvera konstruktörer/svetsansvariga i utformningen för att minska svetsmängden</a:t>
            </a:r>
          </a:p>
          <a:p>
            <a:r>
              <a:rPr lang="sv-SE" dirty="0"/>
              <a:t>Automatisera mera (kap, svetsning, förflyttning)</a:t>
            </a:r>
          </a:p>
          <a:p>
            <a:r>
              <a:rPr lang="sv-SE" dirty="0"/>
              <a:t>Bocka istället för att svetsa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59940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Tack! 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Fredrik Larsson</a:t>
            </a:r>
          </a:p>
          <a:p>
            <a:r>
              <a:rPr lang="sv-SE" dirty="0">
                <a:hlinkClick r:id="rId2"/>
              </a:rPr>
              <a:t>fredrik.larsson@a3cert.com</a:t>
            </a:r>
            <a:endParaRPr lang="sv-SE" dirty="0"/>
          </a:p>
          <a:p>
            <a:r>
              <a:rPr lang="sv-SE" dirty="0">
                <a:hlinkClick r:id="rId3"/>
              </a:rPr>
              <a:t>www.a3cert.com</a:t>
            </a:r>
            <a:endParaRPr lang="sv-SE" dirty="0"/>
          </a:p>
          <a:p>
            <a:r>
              <a:rPr lang="sv-SE" dirty="0"/>
              <a:t>0322 64 26 00</a:t>
            </a:r>
          </a:p>
          <a:p>
            <a:endParaRPr lang="sv-S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78" y="4149080"/>
            <a:ext cx="196215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Bildresultat för linked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5" name="AutoShape 6" descr="Bildresultat för linkedi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6" name="AutoShape 8" descr="Bildresultat för linkedi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797152"/>
            <a:ext cx="35433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1553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Svetsmetoder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/>
              <a:t>111 MMA (manual </a:t>
            </a:r>
            <a:r>
              <a:rPr lang="sv-SE" dirty="0" err="1"/>
              <a:t>metal</a:t>
            </a:r>
            <a:r>
              <a:rPr lang="sv-SE" dirty="0"/>
              <a:t> </a:t>
            </a:r>
            <a:r>
              <a:rPr lang="sv-SE" dirty="0" err="1"/>
              <a:t>arc</a:t>
            </a:r>
            <a:r>
              <a:rPr lang="sv-SE" dirty="0"/>
              <a:t>) Pinne</a:t>
            </a:r>
          </a:p>
          <a:p>
            <a:r>
              <a:rPr lang="sv-SE" dirty="0"/>
              <a:t>121 UP/SAW (under pulver/</a:t>
            </a:r>
            <a:r>
              <a:rPr lang="sv-SE" dirty="0" err="1"/>
              <a:t>submerged</a:t>
            </a:r>
            <a:r>
              <a:rPr lang="sv-SE" dirty="0"/>
              <a:t> </a:t>
            </a:r>
            <a:r>
              <a:rPr lang="sv-SE" dirty="0" err="1"/>
              <a:t>arc</a:t>
            </a:r>
            <a:r>
              <a:rPr lang="sv-SE" dirty="0"/>
              <a:t> </a:t>
            </a:r>
            <a:r>
              <a:rPr lang="sv-SE" dirty="0" err="1"/>
              <a:t>welding</a:t>
            </a:r>
            <a:endParaRPr lang="sv-SE" dirty="0"/>
          </a:p>
          <a:p>
            <a:r>
              <a:rPr lang="sv-SE" dirty="0"/>
              <a:t>131 MIG (</a:t>
            </a:r>
            <a:r>
              <a:rPr lang="sv-SE" dirty="0" err="1"/>
              <a:t>Metal</a:t>
            </a:r>
            <a:r>
              <a:rPr lang="sv-SE" dirty="0"/>
              <a:t> inert gas)</a:t>
            </a:r>
          </a:p>
          <a:p>
            <a:r>
              <a:rPr lang="sv-SE" dirty="0"/>
              <a:t>135 MAG (</a:t>
            </a:r>
            <a:r>
              <a:rPr lang="sv-SE" dirty="0" err="1"/>
              <a:t>Metal</a:t>
            </a:r>
            <a:r>
              <a:rPr lang="sv-SE" dirty="0"/>
              <a:t> </a:t>
            </a:r>
            <a:r>
              <a:rPr lang="sv-SE" dirty="0" err="1"/>
              <a:t>active</a:t>
            </a:r>
            <a:r>
              <a:rPr lang="sv-SE" dirty="0"/>
              <a:t> gas) homogentråd</a:t>
            </a:r>
          </a:p>
          <a:p>
            <a:r>
              <a:rPr lang="sv-SE" dirty="0"/>
              <a:t>136 MAG Slaggande </a:t>
            </a:r>
            <a:r>
              <a:rPr lang="sv-SE" dirty="0" err="1"/>
              <a:t>rörtråd</a:t>
            </a:r>
            <a:endParaRPr lang="sv-SE" dirty="0"/>
          </a:p>
          <a:p>
            <a:r>
              <a:rPr lang="sv-SE" dirty="0"/>
              <a:t>138 MAG Metallpulverfylld </a:t>
            </a:r>
            <a:r>
              <a:rPr lang="sv-SE" dirty="0" err="1"/>
              <a:t>rörtråd</a:t>
            </a:r>
            <a:r>
              <a:rPr lang="sv-SE" dirty="0"/>
              <a:t>, ej slaggande</a:t>
            </a:r>
          </a:p>
          <a:p>
            <a:r>
              <a:rPr lang="sv-SE" dirty="0"/>
              <a:t>141 TIG </a:t>
            </a:r>
          </a:p>
          <a:p>
            <a:r>
              <a:rPr lang="sv-SE" dirty="0"/>
              <a:t>311 GAS </a:t>
            </a:r>
          </a:p>
          <a:p>
            <a:r>
              <a:rPr lang="sv-SE" dirty="0"/>
              <a:t>783 Bultsvetsning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3439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dirty="0"/>
              <a:t>Utförandeklasser (</a:t>
            </a:r>
            <a:r>
              <a:rPr lang="sv-SE" sz="4000" dirty="0" err="1"/>
              <a:t>Execution</a:t>
            </a:r>
            <a:r>
              <a:rPr lang="sv-SE" sz="4000" dirty="0"/>
              <a:t> Class) 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EXC 1: Skärmtak, räcken, djurstallar, carport (givet mindre än S 355)</a:t>
            </a:r>
          </a:p>
          <a:p>
            <a:r>
              <a:rPr lang="sv-SE" dirty="0"/>
              <a:t>EXC 2: Lager, kontor, hus </a:t>
            </a:r>
          </a:p>
          <a:p>
            <a:r>
              <a:rPr lang="sv-SE" dirty="0"/>
              <a:t>EXC 3: Dynamiskt </a:t>
            </a:r>
            <a:r>
              <a:rPr lang="sv-SE" dirty="0" err="1"/>
              <a:t>påkända</a:t>
            </a:r>
            <a:r>
              <a:rPr lang="sv-SE" dirty="0"/>
              <a:t> konstruktioner, broar, riktigt stora hus, </a:t>
            </a:r>
          </a:p>
          <a:p>
            <a:r>
              <a:rPr lang="sv-SE" dirty="0"/>
              <a:t>EXC 4 : Kärnkraft, stora arenor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376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Krav på företagen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EXC 1: Kontroll på material in, rutiner för tillsatsmaterial, godkända svetsarprövningar. </a:t>
            </a:r>
          </a:p>
          <a:p>
            <a:r>
              <a:rPr lang="sv-SE" dirty="0"/>
              <a:t>Inga krav på svetsansvarig, inga krav på WPS/WPQR (Svetsdatablad, kvalificerad svetsmetod)</a:t>
            </a:r>
          </a:p>
          <a:p>
            <a:r>
              <a:rPr lang="sv-SE" dirty="0"/>
              <a:t>Krav på godkännande av anmält organ, precis som alla EXC nivåer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137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dirty="0"/>
              <a:t>Ett certifieringsorgan samtliga certifieringar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b="1" dirty="0"/>
              <a:t>Ackrediterade för:</a:t>
            </a:r>
          </a:p>
          <a:p>
            <a:r>
              <a:rPr lang="sv-SE" dirty="0"/>
              <a:t>EN 1090-1 	</a:t>
            </a:r>
          </a:p>
          <a:p>
            <a:r>
              <a:rPr lang="sv-SE" dirty="0"/>
              <a:t>ISO 3834-2; ISO 3834-3, ISO 3834-4 Svetsledning</a:t>
            </a:r>
          </a:p>
          <a:p>
            <a:r>
              <a:rPr lang="sv-SE" dirty="0"/>
              <a:t>ISO 9001 				Kvalitetsledning</a:t>
            </a:r>
          </a:p>
          <a:p>
            <a:r>
              <a:rPr lang="sv-SE" dirty="0"/>
              <a:t>ISO 14001 				Miljöledning</a:t>
            </a:r>
          </a:p>
          <a:p>
            <a:r>
              <a:rPr lang="sv-SE" dirty="0"/>
              <a:t>OHSAS 18001; AFS 2001 	Arbetsmiljöledning</a:t>
            </a:r>
          </a:p>
          <a:p>
            <a:r>
              <a:rPr lang="sv-SE" dirty="0"/>
              <a:t>EN 15085-2 			Tågsvetsning</a:t>
            </a:r>
          </a:p>
          <a:p>
            <a:r>
              <a:rPr lang="sv-SE" dirty="0"/>
              <a:t>ECM - </a:t>
            </a:r>
            <a:r>
              <a:rPr lang="sv-SE" dirty="0" err="1"/>
              <a:t>Entity</a:t>
            </a:r>
            <a:r>
              <a:rPr lang="sv-SE" dirty="0"/>
              <a:t> in charge of </a:t>
            </a:r>
            <a:r>
              <a:rPr lang="sv-SE" dirty="0" err="1"/>
              <a:t>maintinance</a:t>
            </a:r>
            <a:r>
              <a:rPr lang="sv-SE" dirty="0"/>
              <a:t> - Tågunderhåll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1383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Krav på företagen 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sz="2400" dirty="0"/>
              <a:t>EXC 2: Krav på WPS/WPQR (Svetsdatablad, kvalificerad svetsmetod).</a:t>
            </a:r>
          </a:p>
          <a:p>
            <a:r>
              <a:rPr lang="sv-SE" sz="2400" dirty="0"/>
              <a:t>I vanliga fall WPQR enligt ISO 15614-1, gäller bara på det företaget. </a:t>
            </a:r>
          </a:p>
          <a:p>
            <a:r>
              <a:rPr lang="sv-SE" sz="2400" dirty="0"/>
              <a:t>Om endast  upp till S 355, då kan man använda ISO 15612, går att ”låna” från kollegor eller köpa från någon. </a:t>
            </a:r>
          </a:p>
          <a:p>
            <a:r>
              <a:rPr lang="sv-SE" sz="2400" dirty="0"/>
              <a:t>Nya procedurer kräver B-klass och dubbelt OFP. </a:t>
            </a:r>
          </a:p>
          <a:p>
            <a:r>
              <a:rPr lang="sv-SE" sz="2400" dirty="0"/>
              <a:t>Inga krav på spårbarhet på chargenivå på materialet, mer än att t.ex. S 355, S 235 och S 275 måste särskiljas</a:t>
            </a:r>
          </a:p>
          <a:p>
            <a:r>
              <a:rPr lang="sv-SE" sz="2400" dirty="0"/>
              <a:t>Kan dock vara en poäng att ha spårbarhet till charge för att kunna hålla nere förvärmningsbehovet. </a:t>
            </a:r>
          </a:p>
          <a:p>
            <a:r>
              <a:rPr lang="sv-SE" dirty="0"/>
              <a:t>Oförstörande provning på 0-10 % beroende på </a:t>
            </a:r>
            <a:r>
              <a:rPr lang="sv-SE" dirty="0" err="1"/>
              <a:t>fogtyp</a:t>
            </a:r>
            <a:r>
              <a:rPr lang="sv-SE" dirty="0"/>
              <a:t> och utnyttjandegrad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29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Krav på företagen 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EXC 3 och EXC 4</a:t>
            </a:r>
          </a:p>
          <a:p>
            <a:r>
              <a:rPr lang="sv-SE" dirty="0"/>
              <a:t>Spårbarhet till charge på alla projekt, </a:t>
            </a:r>
          </a:p>
          <a:p>
            <a:r>
              <a:rPr lang="sv-SE" dirty="0"/>
              <a:t>Oförstörande provning på 5-100% beroende på EXC och svetsutformning</a:t>
            </a:r>
          </a:p>
          <a:p>
            <a:r>
              <a:rPr lang="sv-SE" dirty="0"/>
              <a:t>Inget specifikt krav på spårbarhet till vem som har svetsat, men lämpligt att ha, och ett krav som skall redas ut vid teknisk genomgång.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648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6696744" cy="1325563"/>
          </a:xfrm>
        </p:spPr>
        <p:txBody>
          <a:bodyPr>
            <a:normAutofit/>
          </a:bodyPr>
          <a:lstStyle/>
          <a:p>
            <a:r>
              <a:rPr lang="sv-SE" dirty="0"/>
              <a:t>Koppling mellan EN 1090 och ISO 3834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EXC 1: ISO 3834-4 </a:t>
            </a:r>
          </a:p>
          <a:p>
            <a:r>
              <a:rPr lang="sv-SE" dirty="0"/>
              <a:t>EXC 2: ISO 3834-3 </a:t>
            </a:r>
          </a:p>
          <a:p>
            <a:r>
              <a:rPr lang="sv-SE" dirty="0"/>
              <a:t>EXC 3: ISO 3834-2 </a:t>
            </a:r>
          </a:p>
          <a:p>
            <a:r>
              <a:rPr lang="sv-SE" dirty="0"/>
              <a:t>EXC 4: ISO 3834-2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480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Kompetenskrav svetsansvarig</a:t>
            </a:r>
          </a:p>
        </p:txBody>
      </p:sp>
      <p:graphicFrame>
        <p:nvGraphicFramePr>
          <p:cNvPr id="7" name="Platshållare för innehåll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8580970"/>
              </p:ext>
            </p:extLst>
          </p:nvPr>
        </p:nvGraphicFramePr>
        <p:xfrm>
          <a:off x="395537" y="1772818"/>
          <a:ext cx="7776862" cy="4536505"/>
        </p:xfrm>
        <a:graphic>
          <a:graphicData uri="http://schemas.openxmlformats.org/drawingml/2006/table">
            <a:tbl>
              <a:tblPr firstRow="1" firstCol="1" bandRow="1"/>
              <a:tblGrid>
                <a:gridCol w="1554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57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57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57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3532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Utförandeklass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Stålsort (grupp)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Tjocklek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532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t≤25₁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25≤t≤50₂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t&gt;50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532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EXC2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S235 –S355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IWS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IWT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IWE₃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532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S420-S700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IWT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IWE₄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IWE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532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EXC3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S235 –S355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IWT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IWE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IWE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532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S420-S700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IWE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IWE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IWE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35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EXC4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Alla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IWE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IWE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IWE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517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₁ Fotplåtar och ändplåtar ≤50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₂ Fotplåtar och ändplåtar ≤75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₃ För stål upp till och med S275 räcker 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₄ För stål N, NL, M och Ml räcker NL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ruta 2"/>
          <p:cNvSpPr txBox="1"/>
          <p:nvPr/>
        </p:nvSpPr>
        <p:spPr>
          <a:xfrm>
            <a:off x="827584" y="1268760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Hänvisar till standarden ISO 14731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3419872" y="5157192"/>
            <a:ext cx="532859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IWS: ca 227 h</a:t>
            </a:r>
          </a:p>
          <a:p>
            <a:r>
              <a:rPr lang="sv-SE" dirty="0"/>
              <a:t>IWT: internationell 340 h, i Sverige 450 h</a:t>
            </a:r>
            <a:br>
              <a:rPr lang="sv-SE" dirty="0"/>
            </a:br>
            <a:r>
              <a:rPr lang="sv-SE" dirty="0"/>
              <a:t>IWE: 450 h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159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Antal EN 1090-1 certifierade </a:t>
            </a:r>
            <a:br>
              <a:rPr lang="sv-SE" dirty="0"/>
            </a:br>
            <a:r>
              <a:rPr lang="sv-SE" sz="1800" dirty="0"/>
              <a:t>(enligt certifiering.nu)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graphicFrame>
        <p:nvGraphicFramePr>
          <p:cNvPr id="5" name="Diagra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4849558"/>
              </p:ext>
            </p:extLst>
          </p:nvPr>
        </p:nvGraphicFramePr>
        <p:xfrm>
          <a:off x="107504" y="1412776"/>
          <a:ext cx="8928992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1176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Antal ISO 3834 certifierade </a:t>
            </a:r>
            <a:br>
              <a:rPr lang="sv-SE" dirty="0"/>
            </a:br>
            <a:r>
              <a:rPr lang="sv-SE" sz="1800" dirty="0"/>
              <a:t>(enligt certifiering.nu)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graphicFrame>
        <p:nvGraphicFramePr>
          <p:cNvPr id="6" name="Diagra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5748344"/>
              </p:ext>
            </p:extLst>
          </p:nvPr>
        </p:nvGraphicFramePr>
        <p:xfrm>
          <a:off x="251521" y="1196752"/>
          <a:ext cx="8640960" cy="5189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4776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6B4EEF-FA9C-4577-B505-0C9351221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EN 1090-1</a:t>
            </a:r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7B9D2B8-BEC1-462B-A5FF-D8AE56376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v-SE" dirty="0"/>
              <a:t>Lagkrav från EU sedan 1 juli 2014 </a:t>
            </a:r>
          </a:p>
          <a:p>
            <a:r>
              <a:rPr lang="sv-SE" dirty="0"/>
              <a:t>Krav på certifiering</a:t>
            </a:r>
          </a:p>
          <a:p>
            <a:r>
              <a:rPr lang="sv-SE" dirty="0"/>
              <a:t>EN 1090-1: Utförande av stål- och aluminiumkonstruktioner – Del 1: Bedömning av bärverksdelars överensstämmelse med ställda krav</a:t>
            </a:r>
          </a:p>
          <a:p>
            <a:r>
              <a:rPr lang="sv-SE" dirty="0"/>
              <a:t>Kravstandard, den anmälda organ godkänner emot </a:t>
            </a:r>
          </a:p>
          <a:p>
            <a:r>
              <a:rPr lang="sv-SE" dirty="0"/>
              <a:t>EN 1090-2: Utförande av stål- och aluminiumkonstruktioner – Del 2: Stålkonstruktioner</a:t>
            </a:r>
          </a:p>
          <a:p>
            <a:r>
              <a:rPr lang="sv-SE" dirty="0"/>
              <a:t>Utförandestandard för stål</a:t>
            </a:r>
          </a:p>
          <a:p>
            <a:r>
              <a:rPr lang="sv-SE" dirty="0"/>
              <a:t>EN 1090-3: Utförande av stål- och aluminiumkonstruktioner – Del 3: Aluminiumkonstruktioner</a:t>
            </a:r>
          </a:p>
          <a:p>
            <a:r>
              <a:rPr lang="sv-SE" dirty="0"/>
              <a:t>Utförandestandard för aluminium</a:t>
            </a:r>
          </a:p>
          <a:p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E43E486-46B8-4BAC-AF70-F51FDD7E1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2782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Hur går det till på revision? 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3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Steg 1:</a:t>
            </a:r>
          </a:p>
          <a:p>
            <a:pPr marL="0" indent="0">
              <a:buNone/>
            </a:pPr>
            <a:r>
              <a:rPr lang="sv-SE" dirty="0"/>
              <a:t>Fokus på ledningssystemet, finns rutiner? (i princip ett ledningssystem enligt ISO 9001 med tilläggskrav från EN 1090-1 och ISO 3834), WPQR, WPS, Svetsarprövningar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Steg 2: </a:t>
            </a:r>
          </a:p>
          <a:p>
            <a:pPr marL="0" indent="0">
              <a:buNone/>
            </a:pPr>
            <a:r>
              <a:rPr lang="sv-SE" dirty="0"/>
              <a:t>Fokus på tillämpningen, tillämpas rutinerna?</a:t>
            </a:r>
          </a:p>
          <a:p>
            <a:pPr marL="0" indent="0">
              <a:buNone/>
            </a:pPr>
            <a:r>
              <a:rPr lang="sv-SE" dirty="0"/>
              <a:t>Ex: kalibrerade svetsmaskiner, koll på material in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8101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255718" cy="1325563"/>
          </a:xfrm>
        </p:spPr>
        <p:txBody>
          <a:bodyPr/>
          <a:lstStyle/>
          <a:p>
            <a:pPr algn="ctr"/>
            <a:r>
              <a:rPr lang="sv-SE" dirty="0"/>
              <a:t>Exempel på certifikat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8</a:t>
            </a:fld>
            <a:endParaRPr lang="sv-SE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84EA91A-9FED-49B4-BA3A-BA8643632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36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ingår? 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8650" y="1825625"/>
            <a:ext cx="3943350" cy="4351338"/>
          </a:xfrm>
        </p:spPr>
        <p:txBody>
          <a:bodyPr>
            <a:normAutofit fontScale="92500" lnSpcReduction="20000"/>
          </a:bodyPr>
          <a:lstStyle/>
          <a:p>
            <a:endParaRPr lang="sv-SE" dirty="0"/>
          </a:p>
          <a:p>
            <a:r>
              <a:rPr lang="sv-SE" dirty="0"/>
              <a:t>Kranbanor?</a:t>
            </a:r>
          </a:p>
          <a:p>
            <a:r>
              <a:rPr lang="sv-SE" dirty="0"/>
              <a:t>Torn</a:t>
            </a:r>
          </a:p>
          <a:p>
            <a:r>
              <a:rPr lang="sv-SE" dirty="0"/>
              <a:t>Master</a:t>
            </a:r>
          </a:p>
          <a:p>
            <a:r>
              <a:rPr lang="sv-SE" dirty="0"/>
              <a:t>Räcken?</a:t>
            </a:r>
          </a:p>
          <a:p>
            <a:r>
              <a:rPr lang="sv-SE" dirty="0"/>
              <a:t>Maskinstativ?</a:t>
            </a:r>
          </a:p>
          <a:p>
            <a:r>
              <a:rPr lang="sv-SE" dirty="0" err="1"/>
              <a:t>Rörstöd</a:t>
            </a:r>
            <a:r>
              <a:rPr lang="sv-SE" dirty="0"/>
              <a:t>? </a:t>
            </a:r>
          </a:p>
          <a:p>
            <a:r>
              <a:rPr lang="sv-SE" dirty="0"/>
              <a:t>Entresolplan?</a:t>
            </a:r>
          </a:p>
          <a:p>
            <a:r>
              <a:rPr lang="sv-SE" dirty="0"/>
              <a:t>Skorstenar?</a:t>
            </a:r>
          </a:p>
          <a:p>
            <a:r>
              <a:rPr lang="sv-SE" dirty="0"/>
              <a:t>Balkonger?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28800"/>
            <a:ext cx="41910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E2F-4E48-483B-99A1-CB7413DAB929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13218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Fitteman</Template>
  <TotalTime>4157</TotalTime>
  <Words>1238</Words>
  <Application>Microsoft Office PowerPoint</Application>
  <PresentationFormat>Bildspel på skärmen (4:3)</PresentationFormat>
  <Paragraphs>273</Paragraphs>
  <Slides>33</Slides>
  <Notes>22</Notes>
  <HiddenSlides>0</HiddenSlides>
  <MMClips>1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33</vt:i4>
      </vt:variant>
    </vt:vector>
  </HeadingPairs>
  <TitlesOfParts>
    <vt:vector size="40" baseType="lpstr">
      <vt:lpstr>Arial</vt:lpstr>
      <vt:lpstr>ArialMT</vt:lpstr>
      <vt:lpstr>Calibri</vt:lpstr>
      <vt:lpstr>Calibri Light</vt:lpstr>
      <vt:lpstr>Times New Roman</vt:lpstr>
      <vt:lpstr>Wingdings</vt:lpstr>
      <vt:lpstr>Office-tema</vt:lpstr>
      <vt:lpstr>EN 1090 </vt:lpstr>
      <vt:lpstr>Fredrik Larsson</vt:lpstr>
      <vt:lpstr>Ett certifieringsorgan samtliga certifieringar</vt:lpstr>
      <vt:lpstr>Antal EN 1090-1 certifierade  (enligt certifiering.nu)</vt:lpstr>
      <vt:lpstr>Antal ISO 3834 certifierade  (enligt certifiering.nu)</vt:lpstr>
      <vt:lpstr>EN 1090-1</vt:lpstr>
      <vt:lpstr>Hur går det till på revision? </vt:lpstr>
      <vt:lpstr>Exempel på certifikat</vt:lpstr>
      <vt:lpstr>Vad ingår? </vt:lpstr>
      <vt:lpstr>Vad ingår inte? </vt:lpstr>
      <vt:lpstr>Svetsgas </vt:lpstr>
      <vt:lpstr>Tillsatsmaterial </vt:lpstr>
      <vt:lpstr>Hur påverkar fukt svetsfogen?</vt:lpstr>
      <vt:lpstr>Hur påverkar fukt svetsfogen?</vt:lpstr>
      <vt:lpstr>Fukt i färdig detalj</vt:lpstr>
      <vt:lpstr>Fuktiga elektoder</vt:lpstr>
      <vt:lpstr>Koppling mellan svetsklass och utförandeklass</vt:lpstr>
      <vt:lpstr>WPQR-WPS</vt:lpstr>
      <vt:lpstr>När är det lämpligt att använda ISO 15612? </vt:lpstr>
      <vt:lpstr>Validering av svetsmaskiner </vt:lpstr>
      <vt:lpstr>Nästning, häftsvetsar, reparationer</vt:lpstr>
      <vt:lpstr>Svetsplan </vt:lpstr>
      <vt:lpstr>Mätning </vt:lpstr>
      <vt:lpstr>Problematiska </vt:lpstr>
      <vt:lpstr>Förslag på att förbättra produktiviteten inom branschen</vt:lpstr>
      <vt:lpstr>Tack! </vt:lpstr>
      <vt:lpstr>Svetsmetoder</vt:lpstr>
      <vt:lpstr>Utförandeklasser (Execution Class) </vt:lpstr>
      <vt:lpstr>Krav på företagen</vt:lpstr>
      <vt:lpstr>Krav på företagen </vt:lpstr>
      <vt:lpstr>Krav på företagen </vt:lpstr>
      <vt:lpstr>Koppling mellan EN 1090 och ISO 3834</vt:lpstr>
      <vt:lpstr>Kompetenskrav svetsansvarig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Gällande regler för stålbyggare</dc:title>
  <dc:creator>Fredrik Larsson</dc:creator>
  <cp:lastModifiedBy>Fredrik Larsson</cp:lastModifiedBy>
  <cp:revision>140</cp:revision>
  <cp:lastPrinted>2017-05-05T14:35:04Z</cp:lastPrinted>
  <dcterms:created xsi:type="dcterms:W3CDTF">2013-05-14T17:54:17Z</dcterms:created>
  <dcterms:modified xsi:type="dcterms:W3CDTF">2018-01-10T12:07:27Z</dcterms:modified>
</cp:coreProperties>
</file>