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3" r:id="rId2"/>
    <p:sldId id="256" r:id="rId3"/>
    <p:sldId id="257" r:id="rId4"/>
    <p:sldId id="272" r:id="rId5"/>
    <p:sldId id="270" r:id="rId6"/>
    <p:sldId id="274" r:id="rId7"/>
    <p:sldId id="258" r:id="rId8"/>
    <p:sldId id="271" r:id="rId9"/>
    <p:sldId id="276" r:id="rId10"/>
    <p:sldId id="275" r:id="rId11"/>
    <p:sldId id="277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0"/>
    <p:restoredTop sz="84123"/>
  </p:normalViewPr>
  <p:slideViewPr>
    <p:cSldViewPr snapToGrid="0" snapToObjects="1">
      <p:cViewPr varScale="1">
        <p:scale>
          <a:sx n="50" d="100"/>
          <a:sy n="50" d="100"/>
        </p:scale>
        <p:origin x="4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E22D0-4968-4C4A-BA90-9CAED8D2F73B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4933C-7987-7743-90DB-DC230611DA1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7543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933C-7987-7743-90DB-DC230611DA1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567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933C-7987-7743-90DB-DC230611DA16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59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Samarbetar för att lyfta industriyrken och Industritekniska programmet genom bland</a:t>
            </a:r>
            <a:r>
              <a:rPr lang="sv-SE" baseline="0" dirty="0"/>
              <a:t> annat yrkestävlingar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933C-7987-7743-90DB-DC230611DA1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373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Viktigt för att promota yrket och sprida kunskap om industriyrken och stoppa felaktiga uppfattningar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AAE1F-9DD6-D749-A912-E5818943D0D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962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är vad nuvarande organisation klarar av att hantera</a:t>
            </a:r>
          </a:p>
          <a:p>
            <a:endParaRPr lang="sv-SE" dirty="0"/>
          </a:p>
          <a:p>
            <a:r>
              <a:rPr lang="sv-SE" dirty="0"/>
              <a:t>De som deltar visar även upp sig för potentiella arbetsgivare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933C-7987-7743-90DB-DC230611DA1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995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Lärare</a:t>
            </a:r>
            <a:r>
              <a:rPr lang="sv-SE" baseline="0" dirty="0"/>
              <a:t> på Vilhelm </a:t>
            </a:r>
            <a:r>
              <a:rPr lang="sv-SE" baseline="0" dirty="0" err="1"/>
              <a:t>Mobergsgymnasiet</a:t>
            </a:r>
            <a:r>
              <a:rPr lang="sv-SE" baseline="0" dirty="0"/>
              <a:t>, Emmaboda</a:t>
            </a:r>
          </a:p>
          <a:p>
            <a:r>
              <a:rPr lang="sv-SE" baseline="0" dirty="0" err="1"/>
              <a:t>Xylems</a:t>
            </a:r>
            <a:r>
              <a:rPr lang="sv-SE" baseline="0" dirty="0"/>
              <a:t> skola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AAE1F-9DD6-D749-A912-E5818943D0D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308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Beräknas starta hösten 2018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Genomförs tillsammans med </a:t>
            </a:r>
            <a:r>
              <a:rPr lang="sv-SE" baseline="0" dirty="0" err="1"/>
              <a:t>Worldskills</a:t>
            </a:r>
            <a:r>
              <a:rPr lang="sv-SE" baseline="0" dirty="0"/>
              <a:t> Sweden i deras ESF-projekt (</a:t>
            </a:r>
            <a:r>
              <a:rPr lang="sv-SE" baseline="0" dirty="0" err="1"/>
              <a:t>EuropeiskaSocial</a:t>
            </a:r>
            <a:r>
              <a:rPr lang="sv-SE" baseline="0" dirty="0"/>
              <a:t> Fonden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Funderingar på konceptet under hösten 2017</a:t>
            </a:r>
          </a:p>
          <a:p>
            <a:endParaRPr lang="sv-S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aseline="0" dirty="0"/>
              <a:t>Vill gärna veta vilka skolor som är intresserade att delta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933C-7987-7743-90DB-DC230611DA1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4694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Arrangör – Skärteknikcentrum Sverige</a:t>
            </a:r>
          </a:p>
          <a:p>
            <a:r>
              <a:rPr lang="sv-SE" baseline="0" dirty="0"/>
              <a:t>Har genomfört skoltävlingar i över 10 år</a:t>
            </a:r>
          </a:p>
          <a:p>
            <a:r>
              <a:rPr lang="sv-SE" baseline="0" dirty="0"/>
              <a:t>Kvalificering till Yrkes-SM i CNC-svarvning- och fräsning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AAE1F-9DD6-D749-A912-E5818943D0D0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5664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aseline="0" dirty="0"/>
              <a:t>Beräknas starta hösten 2018</a:t>
            </a:r>
          </a:p>
          <a:p>
            <a:r>
              <a:rPr lang="sv-SE" baseline="0" dirty="0"/>
              <a:t>Genomförs tillsammans med </a:t>
            </a:r>
            <a:r>
              <a:rPr lang="sv-SE" baseline="0" dirty="0" err="1"/>
              <a:t>Worldskills</a:t>
            </a:r>
            <a:r>
              <a:rPr lang="sv-SE" baseline="0" dirty="0"/>
              <a:t> Sweden i deras ESF-projekt</a:t>
            </a:r>
          </a:p>
          <a:p>
            <a:r>
              <a:rPr lang="sv-SE" baseline="0" dirty="0"/>
              <a:t>Vill gärna veta vilka skolor som är intresserade att delta</a:t>
            </a:r>
          </a:p>
          <a:p>
            <a:r>
              <a:rPr lang="sv-SE" baseline="0" dirty="0"/>
              <a:t>För att locka och </a:t>
            </a:r>
            <a:r>
              <a:rPr lang="sv-SE" baseline="0" dirty="0" smtClean="0"/>
              <a:t>sprida</a:t>
            </a:r>
          </a:p>
          <a:p>
            <a:r>
              <a:rPr lang="sv-SE" baseline="0" dirty="0" smtClean="0"/>
              <a:t>Mer lokalt anordnat men med stöd från organisationen</a:t>
            </a:r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AAE1F-9DD6-D749-A912-E5818943D0D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847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4933C-7987-7743-90DB-DC230611DA1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6684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04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209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6783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683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961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2522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38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819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664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422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521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E0EF5-56A3-5648-81FD-218B4545E2DF}" type="datetimeFigureOut">
              <a:rPr lang="sv-SE" smtClean="0"/>
              <a:t>2018-01-11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965AB-689D-7E49-8415-F3DCED4B3C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241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6jTJ12xJ6t0" TargetMode="External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4020877E-4B65-A741-B0DE-1A7731790C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="" xmlns:a16="http://schemas.microsoft.com/office/drawing/2014/main" id="{C66D3EFD-A50A-544C-A6D0-0C3542924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="" xmlns:a16="http://schemas.microsoft.com/office/drawing/2014/main" id="{5F90992B-3B37-4449-9A14-A81A52476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="" xmlns:a16="http://schemas.microsoft.com/office/drawing/2014/main" id="{645C816E-A6A3-D64A-B33E-87D785FCBDC8}"/>
              </a:ext>
            </a:extLst>
          </p:cNvPr>
          <p:cNvSpPr/>
          <p:nvPr/>
        </p:nvSpPr>
        <p:spPr>
          <a:xfrm>
            <a:off x="3191657" y="3354963"/>
            <a:ext cx="47296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6"/>
              </a:rPr>
              <a:t>https://www.youtube.com/watch?v=6jTJ12xJ6t0</a:t>
            </a:r>
            <a:endParaRPr lang="sv-SE" dirty="0"/>
          </a:p>
          <a:p>
            <a:endParaRPr lang="sv-SE" dirty="0"/>
          </a:p>
        </p:txBody>
      </p:sp>
      <p:pic>
        <p:nvPicPr>
          <p:cNvPr id="6" name="Utan hantverkare stannar världenThe world will stop without skilled craftsman.mp4">
            <a:hlinkClick r:id="" action="ppaction://media"/>
            <a:extLst>
              <a:ext uri="{FF2B5EF4-FFF2-40B4-BE49-F238E27FC236}">
                <a16:creationId xmlns="" xmlns:a16="http://schemas.microsoft.com/office/drawing/2014/main" id="{7CE61C73-21A0-2A41-A234-BA31FFE508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6B9DB22F-A298-8942-BECB-1255CC9C496D}"/>
              </a:ext>
            </a:extLst>
          </p:cNvPr>
          <p:cNvSpPr/>
          <p:nvPr/>
        </p:nvSpPr>
        <p:spPr>
          <a:xfrm>
            <a:off x="273308" y="660956"/>
            <a:ext cx="4641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http://</a:t>
            </a:r>
            <a:r>
              <a:rPr lang="sv-SE" dirty="0" err="1"/>
              <a:t>www.youtube.com</a:t>
            </a:r>
            <a:r>
              <a:rPr lang="sv-SE" dirty="0"/>
              <a:t>/</a:t>
            </a:r>
            <a:r>
              <a:rPr lang="sv-SE" dirty="0" err="1"/>
              <a:t>watch?v</a:t>
            </a:r>
            <a:r>
              <a:rPr lang="sv-SE" dirty="0"/>
              <a:t>=6jTJ12xJ6t0</a:t>
            </a:r>
          </a:p>
        </p:txBody>
      </p:sp>
    </p:spTree>
    <p:extLst>
      <p:ext uri="{BB962C8B-B14F-4D97-AF65-F5344CB8AC3E}">
        <p14:creationId xmlns:p14="http://schemas.microsoft.com/office/powerpoint/2010/main" val="336447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="" xmlns:a16="http://schemas.microsoft.com/office/drawing/2014/main" id="{99B7FADE-8CC4-354D-8B6A-A8C6F0649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736" y="0"/>
            <a:ext cx="11872366" cy="6858000"/>
          </a:xfrm>
        </p:spPr>
      </p:pic>
    </p:spTree>
    <p:extLst>
      <p:ext uri="{BB962C8B-B14F-4D97-AF65-F5344CB8AC3E}">
        <p14:creationId xmlns:p14="http://schemas.microsoft.com/office/powerpoint/2010/main" val="319432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AFDC2C0E-80DD-AA48-9911-4FFB28500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41" y="26387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/>
              <a:t>Tack!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>/Peter Norman</a:t>
            </a:r>
            <a:br>
              <a:rPr lang="sv-SE" dirty="0"/>
            </a:br>
            <a:r>
              <a:rPr lang="sv-SE" sz="2700" i="1" dirty="0"/>
              <a:t>Svetskommissionen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6208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29" y="5299713"/>
            <a:ext cx="3124430" cy="91129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747" y="3493794"/>
            <a:ext cx="6400801" cy="4523131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20" y="4747847"/>
            <a:ext cx="1773892" cy="1879433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="" xmlns:a16="http://schemas.microsoft.com/office/drawing/2014/main" id="{8533D42C-67A5-E843-8507-4F01FD464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6348" y="3134601"/>
            <a:ext cx="3120035" cy="979160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="" xmlns:a16="http://schemas.microsoft.com/office/drawing/2014/main" id="{9C7A4A12-8B4D-684D-852C-2F6D4640F5B0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v-SE" sz="5400" b="1" dirty="0"/>
              <a:t>Yrkestävlingar</a:t>
            </a:r>
            <a:r>
              <a:rPr lang="sv-SE" sz="3600" dirty="0">
                <a:solidFill>
                  <a:srgbClr val="000000"/>
                </a:solidFill>
              </a:rPr>
              <a:t/>
            </a:r>
            <a:br>
              <a:rPr lang="sv-SE" sz="3600" dirty="0">
                <a:solidFill>
                  <a:srgbClr val="000000"/>
                </a:solidFill>
              </a:rPr>
            </a:b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4133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800225"/>
            <a:ext cx="9144000" cy="38290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v-SE" sz="3600" b="1" dirty="0"/>
              <a:t/>
            </a:r>
            <a:br>
              <a:rPr lang="sv-SE" sz="3600" b="1" dirty="0"/>
            </a:br>
            <a:r>
              <a:rPr lang="sv-SE" sz="3600" b="1" dirty="0"/>
              <a:t>CNC-svarvning &amp; -fräsning</a:t>
            </a:r>
            <a:br>
              <a:rPr lang="sv-SE" sz="3600" b="1" dirty="0"/>
            </a:br>
            <a:r>
              <a:rPr lang="sv-SE" sz="3600" b="1" dirty="0"/>
              <a:t>Industri-El &amp; </a:t>
            </a:r>
            <a:r>
              <a:rPr lang="sv-SE" sz="3600" b="1" dirty="0" err="1"/>
              <a:t>Mekatronik</a:t>
            </a:r>
            <a:r>
              <a:rPr lang="sv-SE" sz="3600" b="1" dirty="0"/>
              <a:t/>
            </a:r>
            <a:br>
              <a:rPr lang="sv-SE" sz="3600" b="1" dirty="0"/>
            </a:br>
            <a:r>
              <a:rPr lang="sv-SE" sz="3600" b="1" dirty="0"/>
              <a:t>Svets</a:t>
            </a:r>
            <a:br>
              <a:rPr lang="sv-SE" sz="3600" b="1" dirty="0"/>
            </a:br>
            <a:r>
              <a:rPr lang="sv-SE" sz="3600" b="1" dirty="0"/>
              <a:t>ev. CAD</a:t>
            </a:r>
          </a:p>
        </p:txBody>
      </p:sp>
      <p:sp>
        <p:nvSpPr>
          <p:cNvPr id="8" name="Rubrik 1"/>
          <p:cNvSpPr>
            <a:spLocks/>
          </p:cNvSpPr>
          <p:nvPr/>
        </p:nvSpPr>
        <p:spPr bwMode="auto">
          <a:xfrm>
            <a:off x="1524000" y="0"/>
            <a:ext cx="9144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v-SE" sz="5400" b="1" dirty="0"/>
              <a:t>Yrkestävlingar</a:t>
            </a:r>
            <a:r>
              <a:rPr lang="sv-SE" sz="3600" dirty="0">
                <a:solidFill>
                  <a:srgbClr val="000000"/>
                </a:solidFill>
              </a:rPr>
              <a:t/>
            </a:r>
            <a:br>
              <a:rPr lang="sv-SE" sz="3600" dirty="0">
                <a:solidFill>
                  <a:srgbClr val="000000"/>
                </a:solidFill>
              </a:rPr>
            </a:b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20097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="" xmlns:a16="http://schemas.microsoft.com/office/drawing/2014/main" id="{69979FAA-C1EC-CC45-BB02-64EFAF37E182}"/>
              </a:ext>
            </a:extLst>
          </p:cNvPr>
          <p:cNvSpPr>
            <a:spLocks/>
          </p:cNvSpPr>
          <p:nvPr/>
        </p:nvSpPr>
        <p:spPr bwMode="auto">
          <a:xfrm>
            <a:off x="3803452" y="119888"/>
            <a:ext cx="4404360" cy="143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v-SE" sz="5400" b="1" dirty="0"/>
              <a:t>SVETS</a:t>
            </a:r>
            <a:r>
              <a:rPr lang="sv-SE" sz="3600" dirty="0">
                <a:solidFill>
                  <a:srgbClr val="000000"/>
                </a:solidFill>
              </a:rPr>
              <a:t/>
            </a:r>
            <a:br>
              <a:rPr lang="sv-SE" sz="3600" dirty="0">
                <a:solidFill>
                  <a:srgbClr val="000000"/>
                </a:solidFill>
              </a:rPr>
            </a:br>
            <a:endParaRPr lang="sv-SE" sz="3600" dirty="0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B627BEF1-A5FC-7A4B-9E38-C7C4611FBE80}"/>
              </a:ext>
            </a:extLst>
          </p:cNvPr>
          <p:cNvSpPr/>
          <p:nvPr/>
        </p:nvSpPr>
        <p:spPr>
          <a:xfrm>
            <a:off x="395145" y="1215949"/>
            <a:ext cx="667096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sz="2400" b="1" dirty="0"/>
              <a:t>Tävling idag</a:t>
            </a:r>
          </a:p>
          <a:p>
            <a:pPr marL="285750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Uttagningstävlingar på tre orter, </a:t>
            </a:r>
            <a:br>
              <a:rPr lang="sv-SE" sz="2400" dirty="0"/>
            </a:br>
            <a:r>
              <a:rPr lang="sv-SE" sz="2400" dirty="0"/>
              <a:t>25-30 deltagare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1 tävlingsdag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7 tävlingsmoment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Omfattande provning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6 bästa går vidare till Yrkes-SM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="" xmlns:a16="http://schemas.microsoft.com/office/drawing/2014/main" id="{83D06435-C880-384B-90A3-23F0C2121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25" y="5814328"/>
            <a:ext cx="1555426" cy="596890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="" xmlns:a16="http://schemas.microsoft.com/office/drawing/2014/main" id="{9ADA104B-B21E-5E41-B1D8-66759041E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110" y="6099292"/>
            <a:ext cx="3553062" cy="269908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="" xmlns:a16="http://schemas.microsoft.com/office/drawing/2014/main" id="{83921487-6357-6149-B349-FA384C3B9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56" y="5009825"/>
            <a:ext cx="1707826" cy="584139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="" xmlns:a16="http://schemas.microsoft.com/office/drawing/2014/main" id="{BFFE1E79-2ABE-4344-A22C-2B1874D4E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0998" y="5672916"/>
            <a:ext cx="1779483" cy="704379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="" xmlns:a16="http://schemas.microsoft.com/office/drawing/2014/main" id="{C358A506-D213-2E47-B266-8423BF112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6091" y="5033137"/>
            <a:ext cx="2668742" cy="598256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="" xmlns:a16="http://schemas.microsoft.com/office/drawing/2014/main" id="{24304255-B7D2-F040-B17E-9F513BC58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6091" y="5817300"/>
            <a:ext cx="1658281" cy="833892"/>
          </a:xfrm>
          <a:prstGeom prst="rect">
            <a:avLst/>
          </a:prstGeom>
        </p:spPr>
      </p:pic>
      <p:grpSp>
        <p:nvGrpSpPr>
          <p:cNvPr id="38" name="Grupp 37">
            <a:extLst>
              <a:ext uri="{FF2B5EF4-FFF2-40B4-BE49-F238E27FC236}">
                <a16:creationId xmlns="" xmlns:a16="http://schemas.microsoft.com/office/drawing/2014/main" id="{70D20E0E-528A-5D49-A5C4-DAE4B9E7A3E5}"/>
              </a:ext>
            </a:extLst>
          </p:cNvPr>
          <p:cNvGrpSpPr/>
          <p:nvPr/>
        </p:nvGrpSpPr>
        <p:grpSpPr>
          <a:xfrm>
            <a:off x="5486684" y="4872317"/>
            <a:ext cx="2907038" cy="944983"/>
            <a:chOff x="7198254" y="4569344"/>
            <a:chExt cx="2812360" cy="975800"/>
          </a:xfrm>
        </p:grpSpPr>
        <p:pic>
          <p:nvPicPr>
            <p:cNvPr id="36" name="Bildobjekt 35">
              <a:extLst>
                <a:ext uri="{FF2B5EF4-FFF2-40B4-BE49-F238E27FC236}">
                  <a16:creationId xmlns="" xmlns:a16="http://schemas.microsoft.com/office/drawing/2014/main" id="{B5D3054C-CB17-4D42-9EBF-6E66AF57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98254" y="4569344"/>
              <a:ext cx="972731" cy="972731"/>
            </a:xfrm>
            <a:prstGeom prst="rect">
              <a:avLst/>
            </a:prstGeom>
          </p:spPr>
        </p:pic>
        <p:sp>
          <p:nvSpPr>
            <p:cNvPr id="37" name="textruta 36">
              <a:extLst>
                <a:ext uri="{FF2B5EF4-FFF2-40B4-BE49-F238E27FC236}">
                  <a16:creationId xmlns="" xmlns:a16="http://schemas.microsoft.com/office/drawing/2014/main" id="{70DB498E-EC05-B64F-9D2F-24B2CE07E55F}"/>
                </a:ext>
              </a:extLst>
            </p:cNvPr>
            <p:cNvSpPr txBox="1"/>
            <p:nvPr/>
          </p:nvSpPr>
          <p:spPr>
            <a:xfrm>
              <a:off x="7982522" y="4837258"/>
              <a:ext cx="20280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/>
                <a:t>EKBACKESKOLAN</a:t>
              </a:r>
            </a:p>
            <a:p>
              <a:pPr algn="ctr"/>
              <a:r>
                <a:rPr lang="sv-SE" sz="2000" dirty="0"/>
                <a:t>OSBY</a:t>
              </a:r>
            </a:p>
          </p:txBody>
        </p:sp>
      </p:grpSp>
      <p:sp>
        <p:nvSpPr>
          <p:cNvPr id="39" name="textruta 38">
            <a:extLst>
              <a:ext uri="{FF2B5EF4-FFF2-40B4-BE49-F238E27FC236}">
                <a16:creationId xmlns="" xmlns:a16="http://schemas.microsoft.com/office/drawing/2014/main" id="{87DC2336-FE7F-1D45-A1A2-6F2DB0BB7183}"/>
              </a:ext>
            </a:extLst>
          </p:cNvPr>
          <p:cNvSpPr txBox="1"/>
          <p:nvPr/>
        </p:nvSpPr>
        <p:spPr>
          <a:xfrm>
            <a:off x="5644394" y="1468368"/>
            <a:ext cx="620836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Yrkes-SM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3-dagars tävling, ca 18 timmar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Liknande tävlingsuppgifter som uttagning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Tryckkärl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Omfattande provning</a:t>
            </a:r>
          </a:p>
          <a:p>
            <a:pPr marL="742950" lvl="1" indent="-285750">
              <a:spcAft>
                <a:spcPct val="0"/>
              </a:spcAft>
              <a:buFontTx/>
              <a:buChar char="-"/>
              <a:tabLst>
                <a:tab pos="2217738" algn="l"/>
                <a:tab pos="4392613" algn="r"/>
              </a:tabLst>
            </a:pPr>
            <a:r>
              <a:rPr lang="sv-SE" sz="2400" dirty="0"/>
              <a:t>Vinnare tävlar på EM 2018 i Budapest och </a:t>
            </a:r>
            <a:br>
              <a:rPr lang="sv-SE" sz="2400" dirty="0"/>
            </a:br>
            <a:r>
              <a:rPr lang="sv-SE" sz="2400" dirty="0"/>
              <a:t>VM 2019 i Kazan</a:t>
            </a:r>
          </a:p>
          <a:p>
            <a:endParaRPr lang="sv-SE" dirty="0"/>
          </a:p>
        </p:txBody>
      </p:sp>
      <p:sp>
        <p:nvSpPr>
          <p:cNvPr id="40" name="Höger 39">
            <a:extLst>
              <a:ext uri="{FF2B5EF4-FFF2-40B4-BE49-F238E27FC236}">
                <a16:creationId xmlns="" xmlns:a16="http://schemas.microsoft.com/office/drawing/2014/main" id="{825357B4-8DBA-8147-B156-E8641443FA4A}"/>
              </a:ext>
            </a:extLst>
          </p:cNvPr>
          <p:cNvSpPr/>
          <p:nvPr/>
        </p:nvSpPr>
        <p:spPr>
          <a:xfrm>
            <a:off x="4721591" y="2393392"/>
            <a:ext cx="773723" cy="73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>
            <a:extLst>
              <a:ext uri="{FF2B5EF4-FFF2-40B4-BE49-F238E27FC236}">
                <a16:creationId xmlns="" xmlns:a16="http://schemas.microsoft.com/office/drawing/2014/main" id="{1E8B72B6-8566-1D4E-A5F6-7576EA8B0A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832834" y="4545420"/>
            <a:ext cx="2610002" cy="5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1"/>
            <a:ext cx="9144000" cy="44946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v-SE" sz="3600" b="1" dirty="0"/>
              <a:t>”Mina elever inspireras av tävlandet till att prestera bättre och höja nivån på sina resultat, dessutom höjer det statusen på utbildningen </a:t>
            </a:r>
            <a:r>
              <a:rPr lang="sv-SE" sz="3600" b="1"/>
              <a:t>och nyrekryteringen blir lättare”</a:t>
            </a:r>
            <a:endParaRPr lang="sv-SE" sz="3600" b="1" dirty="0"/>
          </a:p>
        </p:txBody>
      </p:sp>
      <p:sp>
        <p:nvSpPr>
          <p:cNvPr id="8" name="Rubrik 1"/>
          <p:cNvSpPr>
            <a:spLocks/>
          </p:cNvSpPr>
          <p:nvPr/>
        </p:nvSpPr>
        <p:spPr bwMode="auto">
          <a:xfrm>
            <a:off x="1524000" y="0"/>
            <a:ext cx="9144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v-SE" sz="5400" b="1" dirty="0"/>
              <a:t>Så här säger Oskar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9614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0457BC63-44A5-A048-A9FE-6E7E565A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057" y="1532336"/>
            <a:ext cx="10515600" cy="1325563"/>
          </a:xfrm>
        </p:spPr>
        <p:txBody>
          <a:bodyPr/>
          <a:lstStyle/>
          <a:p>
            <a:pPr algn="ctr"/>
            <a:r>
              <a:rPr lang="sv-SE" dirty="0"/>
              <a:t>Nytt </a:t>
            </a:r>
            <a:r>
              <a:rPr lang="sv-SE" dirty="0" smtClean="0"/>
              <a:t>koncept för svets</a:t>
            </a: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="" xmlns:a16="http://schemas.microsoft.com/office/drawing/2014/main" id="{060F8D87-5193-7C4D-8E89-9755B1315E0C}"/>
              </a:ext>
            </a:extLst>
          </p:cNvPr>
          <p:cNvSpPr txBox="1"/>
          <p:nvPr/>
        </p:nvSpPr>
        <p:spPr>
          <a:xfrm>
            <a:off x="3829834" y="3200400"/>
            <a:ext cx="45323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600" dirty="0"/>
              <a:t>Skoltävlingar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="" xmlns:a16="http://schemas.microsoft.com/office/drawing/2014/main" id="{09E245E1-D5A0-FA4F-9FF7-D61D61CDC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6839" r="61474" b="73412"/>
          <a:stretch/>
        </p:blipFill>
        <p:spPr>
          <a:xfrm rot="516817">
            <a:off x="10410283" y="323980"/>
            <a:ext cx="1569255" cy="147426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="" xmlns:a16="http://schemas.microsoft.com/office/drawing/2014/main" id="{1422FF5F-E843-AF4B-98DA-9DECD18B3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9976">
            <a:off x="184739" y="1263214"/>
            <a:ext cx="2695745" cy="53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4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>
            <a:spLocks/>
          </p:cNvSpPr>
          <p:nvPr/>
        </p:nvSpPr>
        <p:spPr bwMode="auto">
          <a:xfrm>
            <a:off x="1524000" y="0"/>
            <a:ext cx="9144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v-SE" sz="5400" b="1" dirty="0"/>
              <a:t>CNC-SVARVNING</a:t>
            </a:r>
            <a:r>
              <a:rPr lang="sv-SE" sz="3600" dirty="0">
                <a:solidFill>
                  <a:srgbClr val="000000"/>
                </a:solidFill>
              </a:rPr>
              <a:t/>
            </a:r>
            <a:br>
              <a:rPr lang="sv-SE" sz="3600" dirty="0">
                <a:solidFill>
                  <a:srgbClr val="000000"/>
                </a:solidFill>
              </a:rPr>
            </a:br>
            <a:endParaRPr lang="sv-SE" sz="3600" dirty="0"/>
          </a:p>
        </p:txBody>
      </p:sp>
      <p:sp>
        <p:nvSpPr>
          <p:cNvPr id="3" name="Rektangel med rundade hörn 2"/>
          <p:cNvSpPr/>
          <p:nvPr/>
        </p:nvSpPr>
        <p:spPr>
          <a:xfrm>
            <a:off x="1921566" y="2204359"/>
            <a:ext cx="2623931" cy="844205"/>
          </a:xfrm>
          <a:prstGeom prst="roundRect">
            <a:avLst/>
          </a:prstGeom>
          <a:solidFill>
            <a:srgbClr val="D8117D"/>
          </a:solidFill>
          <a:ln>
            <a:solidFill>
              <a:srgbClr val="D811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DELTÄVLING 1 </a:t>
            </a:r>
            <a:br>
              <a:rPr lang="sv-SE" dirty="0"/>
            </a:br>
            <a:r>
              <a:rPr lang="sv-SE" dirty="0"/>
              <a:t>april/maj</a:t>
            </a:r>
          </a:p>
        </p:txBody>
      </p:sp>
      <p:sp>
        <p:nvSpPr>
          <p:cNvPr id="22" name="Rektangel med rundade hörn 21"/>
          <p:cNvSpPr/>
          <p:nvPr/>
        </p:nvSpPr>
        <p:spPr>
          <a:xfrm>
            <a:off x="4784035" y="2204358"/>
            <a:ext cx="2623931" cy="844205"/>
          </a:xfrm>
          <a:prstGeom prst="roundRect">
            <a:avLst/>
          </a:prstGeom>
          <a:solidFill>
            <a:srgbClr val="D8117D"/>
          </a:solidFill>
          <a:ln>
            <a:solidFill>
              <a:srgbClr val="D811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DELTÄVLING 2</a:t>
            </a:r>
          </a:p>
          <a:p>
            <a:pPr algn="ctr"/>
            <a:r>
              <a:rPr lang="sv-SE" dirty="0"/>
              <a:t>september</a:t>
            </a:r>
          </a:p>
        </p:txBody>
      </p:sp>
      <p:sp>
        <p:nvSpPr>
          <p:cNvPr id="24" name="Rektangel med rundade hörn 23"/>
          <p:cNvSpPr/>
          <p:nvPr/>
        </p:nvSpPr>
        <p:spPr>
          <a:xfrm>
            <a:off x="7646504" y="2204358"/>
            <a:ext cx="2623931" cy="844205"/>
          </a:xfrm>
          <a:prstGeom prst="roundRect">
            <a:avLst/>
          </a:prstGeom>
          <a:solidFill>
            <a:srgbClr val="D8117D"/>
          </a:solidFill>
          <a:ln>
            <a:solidFill>
              <a:srgbClr val="D811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FINAL genomförs på Elmia </a:t>
            </a:r>
            <a:r>
              <a:rPr lang="sv-SE" dirty="0" err="1"/>
              <a:t>Subcontractor</a:t>
            </a:r>
            <a:endParaRPr lang="sv-SE" dirty="0"/>
          </a:p>
        </p:txBody>
      </p:sp>
      <p:cxnSp>
        <p:nvCxnSpPr>
          <p:cNvPr id="30" name="Rak pil 29"/>
          <p:cNvCxnSpPr/>
          <p:nvPr/>
        </p:nvCxnSpPr>
        <p:spPr>
          <a:xfrm flipV="1">
            <a:off x="4545496" y="2626461"/>
            <a:ext cx="23853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ak pil 30"/>
          <p:cNvCxnSpPr/>
          <p:nvPr/>
        </p:nvCxnSpPr>
        <p:spPr>
          <a:xfrm flipV="1">
            <a:off x="7407965" y="2637746"/>
            <a:ext cx="23853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6839" r="61474" b="73412"/>
          <a:stretch/>
        </p:blipFill>
        <p:spPr>
          <a:xfrm rot="516817">
            <a:off x="10410283" y="323980"/>
            <a:ext cx="1569255" cy="1474265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959863" y="3616213"/>
            <a:ext cx="83488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b="1" dirty="0"/>
              <a:t>DELTÄVLING ETT OCH TVÅ GENOMFÖRS PÅ DEN EGNA SKOLAN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dirty="0"/>
              <a:t>En teoretisk del som innehåller frågor ur Industriteknik Bas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dirty="0"/>
              <a:t>En praktisk del där ett ämne svarvas utifrån en ritning, vid deltävling två skickas numrerade ämnen ut som sedan mäts upp av ett </a:t>
            </a:r>
            <a:r>
              <a:rPr lang="sv-SE" dirty="0" err="1"/>
              <a:t>mätföretag</a:t>
            </a:r>
            <a:endParaRPr lang="sv-SE" dirty="0"/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endParaRPr lang="sv-SE" dirty="0"/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dirty="0"/>
              <a:t>Från första deltävlingen går ett lag från varje klass vidare till steg två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dirty="0"/>
              <a:t>Från andra deltävlingen går åtta lag vidare (från olika skolor)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30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/>
          <p:cNvSpPr>
            <a:spLocks/>
          </p:cNvSpPr>
          <p:nvPr/>
        </p:nvSpPr>
        <p:spPr bwMode="auto">
          <a:xfrm>
            <a:off x="1524000" y="0"/>
            <a:ext cx="91440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sv-SE" sz="5400" b="1" dirty="0"/>
              <a:t>SVETS</a:t>
            </a:r>
            <a:r>
              <a:rPr lang="sv-SE" sz="3600" dirty="0">
                <a:solidFill>
                  <a:srgbClr val="000000"/>
                </a:solidFill>
              </a:rPr>
              <a:t/>
            </a:r>
            <a:br>
              <a:rPr lang="sv-SE" sz="3600" dirty="0">
                <a:solidFill>
                  <a:srgbClr val="000000"/>
                </a:solidFill>
              </a:rPr>
            </a:br>
            <a:endParaRPr lang="sv-SE" sz="3600" dirty="0"/>
          </a:p>
        </p:txBody>
      </p:sp>
      <p:sp>
        <p:nvSpPr>
          <p:cNvPr id="3" name="Rektangel med rundade hörn 2"/>
          <p:cNvSpPr/>
          <p:nvPr/>
        </p:nvSpPr>
        <p:spPr>
          <a:xfrm>
            <a:off x="1921566" y="2204359"/>
            <a:ext cx="2623931" cy="8442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SERIESPEL</a:t>
            </a:r>
          </a:p>
        </p:txBody>
      </p:sp>
      <p:sp>
        <p:nvSpPr>
          <p:cNvPr id="22" name="Rektangel med rundade hörn 21"/>
          <p:cNvSpPr/>
          <p:nvPr/>
        </p:nvSpPr>
        <p:spPr>
          <a:xfrm>
            <a:off x="4784035" y="2204358"/>
            <a:ext cx="2623931" cy="8442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SKOLLAG MÖTER VARANDRA</a:t>
            </a:r>
          </a:p>
        </p:txBody>
      </p:sp>
      <p:sp>
        <p:nvSpPr>
          <p:cNvPr id="24" name="Rektangel med rundade hörn 23"/>
          <p:cNvSpPr/>
          <p:nvPr/>
        </p:nvSpPr>
        <p:spPr>
          <a:xfrm>
            <a:off x="7646504" y="2204358"/>
            <a:ext cx="2623931" cy="8442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3 REGIONER I LANDET</a:t>
            </a:r>
          </a:p>
        </p:txBody>
      </p:sp>
      <p:cxnSp>
        <p:nvCxnSpPr>
          <p:cNvPr id="30" name="Rak pil 29"/>
          <p:cNvCxnSpPr/>
          <p:nvPr/>
        </p:nvCxnSpPr>
        <p:spPr>
          <a:xfrm flipV="1">
            <a:off x="4545496" y="2626461"/>
            <a:ext cx="23853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ak pil 30"/>
          <p:cNvCxnSpPr/>
          <p:nvPr/>
        </p:nvCxnSpPr>
        <p:spPr>
          <a:xfrm flipV="1">
            <a:off x="7407965" y="2637746"/>
            <a:ext cx="238538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objekt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6839" r="61474" b="73412"/>
          <a:stretch/>
        </p:blipFill>
        <p:spPr>
          <a:xfrm rot="516817">
            <a:off x="10410283" y="323980"/>
            <a:ext cx="1569255" cy="1474265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959863" y="3616213"/>
            <a:ext cx="83488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b="1" dirty="0"/>
              <a:t>GENOMFÖRS PÅ SKOLAN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dirty="0"/>
              <a:t>Två lag möts på skolan – returmöten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dirty="0"/>
              <a:t>Pågår under läsåret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dirty="0"/>
              <a:t>Bygger på examinationskraven i IW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endParaRPr lang="sv-SE" dirty="0"/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r>
              <a:rPr lang="sv-SE" dirty="0"/>
              <a:t>Mer information kommer under våren</a:t>
            </a:r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endParaRPr lang="sv-SE" dirty="0"/>
          </a:p>
          <a:p>
            <a:pPr>
              <a:spcAft>
                <a:spcPct val="0"/>
              </a:spcAft>
              <a:tabLst>
                <a:tab pos="2217738" algn="l"/>
                <a:tab pos="4392613" algn="r"/>
              </a:tabLst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6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="" xmlns:a16="http://schemas.microsoft.com/office/drawing/2014/main" id="{CBCA5988-520D-C145-8B4B-D2EC97315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48" y="24781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sz="5400" b="1" dirty="0">
                <a:latin typeface="+mn-lt"/>
              </a:rPr>
              <a:t>Extra information:</a:t>
            </a:r>
          </a:p>
        </p:txBody>
      </p:sp>
    </p:spTree>
    <p:extLst>
      <p:ext uri="{BB962C8B-B14F-4D97-AF65-F5344CB8AC3E}">
        <p14:creationId xmlns:p14="http://schemas.microsoft.com/office/powerpoint/2010/main" val="342067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340</Words>
  <Application>Microsoft Office PowerPoint</Application>
  <PresentationFormat>Bredbild</PresentationFormat>
  <Paragraphs>77</Paragraphs>
  <Slides>11</Slides>
  <Notes>10</Notes>
  <HiddenSlides>1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 CNC-svarvning &amp; -fräsning Industri-El &amp; Mekatronik Svets ev. CAD</vt:lpstr>
      <vt:lpstr>PowerPoint-presentation</vt:lpstr>
      <vt:lpstr>”Mina elever inspireras av tävlandet till att prestera bättre och höja nivån på sina resultat, dessutom höjer det statusen på utbildningen och nyrekryteringen blir lättare”</vt:lpstr>
      <vt:lpstr>Nytt koncept för svets</vt:lpstr>
      <vt:lpstr>PowerPoint-presentation</vt:lpstr>
      <vt:lpstr>PowerPoint-presentation</vt:lpstr>
      <vt:lpstr>Extra information:</vt:lpstr>
      <vt:lpstr>PowerPoint-presentation</vt:lpstr>
      <vt:lpstr>Tack!  /Peter Norman Svetskommissionen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Olofdellby</cp:lastModifiedBy>
  <cp:revision>28</cp:revision>
  <dcterms:created xsi:type="dcterms:W3CDTF">2017-08-16T08:00:10Z</dcterms:created>
  <dcterms:modified xsi:type="dcterms:W3CDTF">2018-01-11T14:12:54Z</dcterms:modified>
</cp:coreProperties>
</file>