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75" r:id="rId3"/>
    <p:sldId id="282" r:id="rId4"/>
    <p:sldId id="276" r:id="rId5"/>
    <p:sldId id="273" r:id="rId6"/>
    <p:sldId id="286" r:id="rId7"/>
    <p:sldId id="283" r:id="rId8"/>
    <p:sldId id="289" r:id="rId9"/>
    <p:sldId id="285" r:id="rId10"/>
    <p:sldId id="277" r:id="rId11"/>
    <p:sldId id="278" r:id="rId12"/>
    <p:sldId id="290" r:id="rId13"/>
    <p:sldId id="284" r:id="rId14"/>
    <p:sldId id="291" r:id="rId15"/>
    <p:sldId id="271" r:id="rId16"/>
    <p:sldId id="287" r:id="rId17"/>
    <p:sldId id="274" r:id="rId18"/>
    <p:sldId id="280" r:id="rId19"/>
    <p:sldId id="281" r:id="rId20"/>
    <p:sldId id="279" r:id="rId21"/>
  </p:sldIdLst>
  <p:sldSz cx="9144000" cy="6858000" type="screen4x3"/>
  <p:notesSz cx="6797675" cy="9872663"/>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19">
          <p15:clr>
            <a:srgbClr val="A4A3A4"/>
          </p15:clr>
        </p15:guide>
        <p15:guide id="2" orient="horz" pos="960">
          <p15:clr>
            <a:srgbClr val="A4A3A4"/>
          </p15:clr>
        </p15:guide>
        <p15:guide id="3" orient="horz" pos="3974">
          <p15:clr>
            <a:srgbClr val="A4A3A4"/>
          </p15:clr>
        </p15:guide>
        <p15:guide id="4" orient="horz" pos="663">
          <p15:clr>
            <a:srgbClr val="A4A3A4"/>
          </p15:clr>
        </p15:guide>
        <p15:guide id="5">
          <p15:clr>
            <a:srgbClr val="A4A3A4"/>
          </p15:clr>
        </p15:guide>
        <p15:guide id="6" pos="5478">
          <p15:clr>
            <a:srgbClr val="A4A3A4"/>
          </p15:clr>
        </p15:guide>
        <p15:guide id="7" pos="29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DADA"/>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7" autoAdjust="0"/>
    <p:restoredTop sz="87093" autoAdjust="0"/>
  </p:normalViewPr>
  <p:slideViewPr>
    <p:cSldViewPr showGuides="1">
      <p:cViewPr varScale="1">
        <p:scale>
          <a:sx n="74" d="100"/>
          <a:sy n="74" d="100"/>
        </p:scale>
        <p:origin x="998" y="72"/>
      </p:cViewPr>
      <p:guideLst>
        <p:guide orient="horz" pos="4319"/>
        <p:guide orient="horz" pos="960"/>
        <p:guide orient="horz" pos="3974"/>
        <p:guide orient="horz" pos="663"/>
        <p:guide/>
        <p:guide pos="5478"/>
        <p:guide pos="29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D2C84C-0DA2-4836-94CF-B6F6177AA05C}"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sv-SE"/>
        </a:p>
      </dgm:t>
    </dgm:pt>
    <dgm:pt modelId="{09E61015-3B9A-49FB-BA82-123E71219CB7}">
      <dgm:prSet phldrT="[Text]" custT="1"/>
      <dgm:spPr/>
      <dgm:t>
        <a:bodyPr/>
        <a:lstStyle/>
        <a:p>
          <a:r>
            <a:rPr lang="sv-SE" sz="1800" dirty="0"/>
            <a:t>teoriprov</a:t>
          </a:r>
        </a:p>
      </dgm:t>
    </dgm:pt>
    <dgm:pt modelId="{7A2A6B35-86B4-4E97-B474-6122083C6E71}" type="parTrans" cxnId="{A8EECB32-2F9E-4331-B55E-ED7646F3D866}">
      <dgm:prSet/>
      <dgm:spPr/>
      <dgm:t>
        <a:bodyPr/>
        <a:lstStyle/>
        <a:p>
          <a:endParaRPr lang="sv-SE" sz="1800"/>
        </a:p>
      </dgm:t>
    </dgm:pt>
    <dgm:pt modelId="{99625830-9808-45C7-95EA-E7D7F231924C}" type="sibTrans" cxnId="{A8EECB32-2F9E-4331-B55E-ED7646F3D866}">
      <dgm:prSet custT="1"/>
      <dgm:spPr/>
      <dgm:t>
        <a:bodyPr/>
        <a:lstStyle/>
        <a:p>
          <a:endParaRPr lang="sv-SE" sz="1800"/>
        </a:p>
      </dgm:t>
    </dgm:pt>
    <dgm:pt modelId="{A4FB514C-FD66-4D77-8550-AD708825956D}">
      <dgm:prSet phldrT="[Text]" custT="1"/>
      <dgm:spPr/>
      <dgm:t>
        <a:bodyPr/>
        <a:lstStyle/>
        <a:p>
          <a:r>
            <a:rPr lang="sv-SE" sz="1800"/>
            <a:t>konventionell </a:t>
          </a:r>
          <a:r>
            <a:rPr lang="sv-SE" sz="1800" dirty="0"/>
            <a:t>svetsning</a:t>
          </a:r>
        </a:p>
      </dgm:t>
    </dgm:pt>
    <dgm:pt modelId="{CFF2E67C-CF90-40BD-8E00-8FF75BDF6295}" type="parTrans" cxnId="{DFA589E6-1A87-4B2F-9B69-BF5CF0F75532}">
      <dgm:prSet/>
      <dgm:spPr/>
      <dgm:t>
        <a:bodyPr/>
        <a:lstStyle/>
        <a:p>
          <a:endParaRPr lang="sv-SE" sz="1800"/>
        </a:p>
      </dgm:t>
    </dgm:pt>
    <dgm:pt modelId="{16C73E17-29C0-4B7A-BB88-1DA85084F232}" type="sibTrans" cxnId="{DFA589E6-1A87-4B2F-9B69-BF5CF0F75532}">
      <dgm:prSet custT="1"/>
      <dgm:spPr/>
      <dgm:t>
        <a:bodyPr/>
        <a:lstStyle/>
        <a:p>
          <a:endParaRPr lang="sv-SE" sz="1800"/>
        </a:p>
      </dgm:t>
    </dgm:pt>
    <dgm:pt modelId="{FD127D52-20FD-4A29-AD27-2FC28E326236}">
      <dgm:prSet phldrT="[Text]" custT="1"/>
      <dgm:spPr/>
      <dgm:t>
        <a:bodyPr/>
        <a:lstStyle/>
        <a:p>
          <a:r>
            <a:rPr lang="sv-SE" sz="1800" dirty="0"/>
            <a:t>klassrum</a:t>
          </a:r>
        </a:p>
      </dgm:t>
    </dgm:pt>
    <dgm:pt modelId="{84FB0863-2334-471B-A2BF-2C6B4893A1D2}" type="parTrans" cxnId="{03D6D738-740B-42CF-91DD-C5B242E65BF8}">
      <dgm:prSet/>
      <dgm:spPr/>
      <dgm:t>
        <a:bodyPr/>
        <a:lstStyle/>
        <a:p>
          <a:endParaRPr lang="sv-SE"/>
        </a:p>
      </dgm:t>
    </dgm:pt>
    <dgm:pt modelId="{C3A5A1ED-D436-4F5C-925F-7E88D1C74082}" type="sibTrans" cxnId="{03D6D738-740B-42CF-91DD-C5B242E65BF8}">
      <dgm:prSet/>
      <dgm:spPr/>
      <dgm:t>
        <a:bodyPr/>
        <a:lstStyle/>
        <a:p>
          <a:endParaRPr lang="sv-SE"/>
        </a:p>
      </dgm:t>
    </dgm:pt>
    <dgm:pt modelId="{F8B00F43-7A15-469D-B3B6-909A9678B5F3}">
      <dgm:prSet phldrT="[Text]" custT="1"/>
      <dgm:spPr/>
      <dgm:t>
        <a:bodyPr/>
        <a:lstStyle/>
        <a:p>
          <a:r>
            <a:rPr lang="sv-SE" sz="1800" dirty="0" err="1"/>
            <a:t>lärplattform</a:t>
          </a:r>
          <a:endParaRPr lang="sv-SE" sz="1800" dirty="0"/>
        </a:p>
      </dgm:t>
    </dgm:pt>
    <dgm:pt modelId="{9BD8ABD1-5EB4-4F0A-AA2A-932311E5B2CF}" type="parTrans" cxnId="{1DC2B2CC-D994-4A85-9054-54289A3D274B}">
      <dgm:prSet/>
      <dgm:spPr/>
      <dgm:t>
        <a:bodyPr/>
        <a:lstStyle/>
        <a:p>
          <a:endParaRPr lang="sv-SE"/>
        </a:p>
      </dgm:t>
    </dgm:pt>
    <dgm:pt modelId="{8135089D-AECD-419E-80D8-D1B4FD295134}" type="sibTrans" cxnId="{1DC2B2CC-D994-4A85-9054-54289A3D274B}">
      <dgm:prSet/>
      <dgm:spPr/>
      <dgm:t>
        <a:bodyPr/>
        <a:lstStyle/>
        <a:p>
          <a:endParaRPr lang="sv-SE"/>
        </a:p>
      </dgm:t>
    </dgm:pt>
    <dgm:pt modelId="{8463372E-5DD4-4769-98ED-D5D5EF0EB326}">
      <dgm:prSet phldrT="[Text]" custT="1"/>
      <dgm:spPr/>
      <dgm:t>
        <a:bodyPr/>
        <a:lstStyle/>
        <a:p>
          <a:r>
            <a:rPr lang="sv-SE" sz="1800" dirty="0"/>
            <a:t>simulator</a:t>
          </a:r>
        </a:p>
      </dgm:t>
    </dgm:pt>
    <dgm:pt modelId="{69DEFC59-06D1-49EB-B7CF-F3B60E67E92C}" type="parTrans" cxnId="{B158D46E-06E8-4176-8F36-788C0156E897}">
      <dgm:prSet/>
      <dgm:spPr/>
      <dgm:t>
        <a:bodyPr/>
        <a:lstStyle/>
        <a:p>
          <a:endParaRPr lang="sv-SE"/>
        </a:p>
      </dgm:t>
    </dgm:pt>
    <dgm:pt modelId="{0B954756-943E-4D91-87D6-B82184579979}" type="sibTrans" cxnId="{B158D46E-06E8-4176-8F36-788C0156E897}">
      <dgm:prSet/>
      <dgm:spPr/>
      <dgm:t>
        <a:bodyPr/>
        <a:lstStyle/>
        <a:p>
          <a:endParaRPr lang="sv-SE"/>
        </a:p>
      </dgm:t>
    </dgm:pt>
    <dgm:pt modelId="{AE6AD1CC-081C-41CC-8A55-AB34ED061B69}" type="pres">
      <dgm:prSet presAssocID="{83D2C84C-0DA2-4836-94CF-B6F6177AA05C}" presName="cycle" presStyleCnt="0">
        <dgm:presLayoutVars>
          <dgm:dir/>
          <dgm:resizeHandles val="exact"/>
        </dgm:presLayoutVars>
      </dgm:prSet>
      <dgm:spPr/>
    </dgm:pt>
    <dgm:pt modelId="{60170877-1711-48BB-8A2F-46DDB212D0D3}" type="pres">
      <dgm:prSet presAssocID="{F8B00F43-7A15-469D-B3B6-909A9678B5F3}" presName="node" presStyleLbl="node1" presStyleIdx="0" presStyleCnt="5" custScaleX="119523" custScaleY="117375">
        <dgm:presLayoutVars>
          <dgm:bulletEnabled val="1"/>
        </dgm:presLayoutVars>
      </dgm:prSet>
      <dgm:spPr/>
    </dgm:pt>
    <dgm:pt modelId="{23F4F9D9-F4B5-4579-A5A2-B0C3EA2C75F8}" type="pres">
      <dgm:prSet presAssocID="{8135089D-AECD-419E-80D8-D1B4FD295134}" presName="sibTrans" presStyleLbl="sibTrans2D1" presStyleIdx="0" presStyleCnt="5"/>
      <dgm:spPr/>
    </dgm:pt>
    <dgm:pt modelId="{4E3D83C1-6F1F-49BA-AB32-6615818A9D7D}" type="pres">
      <dgm:prSet presAssocID="{8135089D-AECD-419E-80D8-D1B4FD295134}" presName="connectorText" presStyleLbl="sibTrans2D1" presStyleIdx="0" presStyleCnt="5"/>
      <dgm:spPr/>
    </dgm:pt>
    <dgm:pt modelId="{8572AC8B-E5BF-48D6-A344-F15D726518D6}" type="pres">
      <dgm:prSet presAssocID="{FD127D52-20FD-4A29-AD27-2FC28E326236}" presName="node" presStyleLbl="node1" presStyleIdx="1" presStyleCnt="5" custScaleX="119523" custScaleY="117375">
        <dgm:presLayoutVars>
          <dgm:bulletEnabled val="1"/>
        </dgm:presLayoutVars>
      </dgm:prSet>
      <dgm:spPr/>
    </dgm:pt>
    <dgm:pt modelId="{AC6EB5D8-8C5C-4F4D-A52A-EEE8F1EEB40E}" type="pres">
      <dgm:prSet presAssocID="{C3A5A1ED-D436-4F5C-925F-7E88D1C74082}" presName="sibTrans" presStyleLbl="sibTrans2D1" presStyleIdx="1" presStyleCnt="5"/>
      <dgm:spPr/>
    </dgm:pt>
    <dgm:pt modelId="{950A7BF6-6A37-412C-861F-9654538BBB2C}" type="pres">
      <dgm:prSet presAssocID="{C3A5A1ED-D436-4F5C-925F-7E88D1C74082}" presName="connectorText" presStyleLbl="sibTrans2D1" presStyleIdx="1" presStyleCnt="5"/>
      <dgm:spPr/>
    </dgm:pt>
    <dgm:pt modelId="{DCF51827-698B-400D-B240-BBFDFF49E3B9}" type="pres">
      <dgm:prSet presAssocID="{09E61015-3B9A-49FB-BA82-123E71219CB7}" presName="node" presStyleLbl="node1" presStyleIdx="2" presStyleCnt="5" custScaleX="119523" custScaleY="117375">
        <dgm:presLayoutVars>
          <dgm:bulletEnabled val="1"/>
        </dgm:presLayoutVars>
      </dgm:prSet>
      <dgm:spPr/>
    </dgm:pt>
    <dgm:pt modelId="{0B8D1A1F-845C-4701-A9FC-4E360DC8F293}" type="pres">
      <dgm:prSet presAssocID="{99625830-9808-45C7-95EA-E7D7F231924C}" presName="sibTrans" presStyleLbl="sibTrans2D1" presStyleIdx="2" presStyleCnt="5"/>
      <dgm:spPr/>
    </dgm:pt>
    <dgm:pt modelId="{4223270C-3A32-4B7E-837C-E04072A2F823}" type="pres">
      <dgm:prSet presAssocID="{99625830-9808-45C7-95EA-E7D7F231924C}" presName="connectorText" presStyleLbl="sibTrans2D1" presStyleIdx="2" presStyleCnt="5"/>
      <dgm:spPr/>
    </dgm:pt>
    <dgm:pt modelId="{5C97BFE1-12B3-48B8-89F2-973B2E2CFEFB}" type="pres">
      <dgm:prSet presAssocID="{8463372E-5DD4-4769-98ED-D5D5EF0EB326}" presName="node" presStyleLbl="node1" presStyleIdx="3" presStyleCnt="5" custScaleX="119523" custScaleY="117375">
        <dgm:presLayoutVars>
          <dgm:bulletEnabled val="1"/>
        </dgm:presLayoutVars>
      </dgm:prSet>
      <dgm:spPr/>
    </dgm:pt>
    <dgm:pt modelId="{695E45BA-C8C4-4B9E-BFD8-A42CCE50FACB}" type="pres">
      <dgm:prSet presAssocID="{0B954756-943E-4D91-87D6-B82184579979}" presName="sibTrans" presStyleLbl="sibTrans2D1" presStyleIdx="3" presStyleCnt="5"/>
      <dgm:spPr/>
    </dgm:pt>
    <dgm:pt modelId="{0088221A-C9E2-415E-9A05-881A4C559312}" type="pres">
      <dgm:prSet presAssocID="{0B954756-943E-4D91-87D6-B82184579979}" presName="connectorText" presStyleLbl="sibTrans2D1" presStyleIdx="3" presStyleCnt="5"/>
      <dgm:spPr/>
    </dgm:pt>
    <dgm:pt modelId="{42E9B742-1D04-4588-82CE-D6BDB2BA315F}" type="pres">
      <dgm:prSet presAssocID="{A4FB514C-FD66-4D77-8550-AD708825956D}" presName="node" presStyleLbl="node1" presStyleIdx="4" presStyleCnt="5" custScaleX="119523" custScaleY="117375">
        <dgm:presLayoutVars>
          <dgm:bulletEnabled val="1"/>
        </dgm:presLayoutVars>
      </dgm:prSet>
      <dgm:spPr/>
    </dgm:pt>
    <dgm:pt modelId="{27623491-6A28-4E22-AE01-395ED9E829C4}" type="pres">
      <dgm:prSet presAssocID="{16C73E17-29C0-4B7A-BB88-1DA85084F232}" presName="sibTrans" presStyleLbl="sibTrans2D1" presStyleIdx="4" presStyleCnt="5"/>
      <dgm:spPr/>
    </dgm:pt>
    <dgm:pt modelId="{D4B30F6F-FB6C-4F04-B3FE-11B41036A3C8}" type="pres">
      <dgm:prSet presAssocID="{16C73E17-29C0-4B7A-BB88-1DA85084F232}" presName="connectorText" presStyleLbl="sibTrans2D1" presStyleIdx="4" presStyleCnt="5"/>
      <dgm:spPr/>
    </dgm:pt>
  </dgm:ptLst>
  <dgm:cxnLst>
    <dgm:cxn modelId="{CD415518-952A-4190-8FE1-1B0BE5E03746}" type="presOf" srcId="{83D2C84C-0DA2-4836-94CF-B6F6177AA05C}" destId="{AE6AD1CC-081C-41CC-8A55-AB34ED061B69}" srcOrd="0" destOrd="0" presId="urn:microsoft.com/office/officeart/2005/8/layout/cycle2"/>
    <dgm:cxn modelId="{3861251E-E22A-49B8-A0B0-38D8763CAEDA}" type="presOf" srcId="{F8B00F43-7A15-469D-B3B6-909A9678B5F3}" destId="{60170877-1711-48BB-8A2F-46DDB212D0D3}" srcOrd="0" destOrd="0" presId="urn:microsoft.com/office/officeart/2005/8/layout/cycle2"/>
    <dgm:cxn modelId="{56E22720-439F-4943-9D07-EA3FBAF9B228}" type="presOf" srcId="{16C73E17-29C0-4B7A-BB88-1DA85084F232}" destId="{27623491-6A28-4E22-AE01-395ED9E829C4}" srcOrd="0" destOrd="0" presId="urn:microsoft.com/office/officeart/2005/8/layout/cycle2"/>
    <dgm:cxn modelId="{0C53F620-FFD5-4DDD-92E0-3B945D08CC1B}" type="presOf" srcId="{16C73E17-29C0-4B7A-BB88-1DA85084F232}" destId="{D4B30F6F-FB6C-4F04-B3FE-11B41036A3C8}" srcOrd="1" destOrd="0" presId="urn:microsoft.com/office/officeart/2005/8/layout/cycle2"/>
    <dgm:cxn modelId="{A8EECB32-2F9E-4331-B55E-ED7646F3D866}" srcId="{83D2C84C-0DA2-4836-94CF-B6F6177AA05C}" destId="{09E61015-3B9A-49FB-BA82-123E71219CB7}" srcOrd="2" destOrd="0" parTransId="{7A2A6B35-86B4-4E97-B474-6122083C6E71}" sibTransId="{99625830-9808-45C7-95EA-E7D7F231924C}"/>
    <dgm:cxn modelId="{03D6D738-740B-42CF-91DD-C5B242E65BF8}" srcId="{83D2C84C-0DA2-4836-94CF-B6F6177AA05C}" destId="{FD127D52-20FD-4A29-AD27-2FC28E326236}" srcOrd="1" destOrd="0" parTransId="{84FB0863-2334-471B-A2BF-2C6B4893A1D2}" sibTransId="{C3A5A1ED-D436-4F5C-925F-7E88D1C74082}"/>
    <dgm:cxn modelId="{DB1D915C-A9E2-44B1-B4FC-4BD2C01EFA42}" type="presOf" srcId="{A4FB514C-FD66-4D77-8550-AD708825956D}" destId="{42E9B742-1D04-4588-82CE-D6BDB2BA315F}" srcOrd="0" destOrd="0" presId="urn:microsoft.com/office/officeart/2005/8/layout/cycle2"/>
    <dgm:cxn modelId="{CBBD1F61-DFA6-4048-8DAD-5D6843687395}" type="presOf" srcId="{8135089D-AECD-419E-80D8-D1B4FD295134}" destId="{4E3D83C1-6F1F-49BA-AB32-6615818A9D7D}" srcOrd="1" destOrd="0" presId="urn:microsoft.com/office/officeart/2005/8/layout/cycle2"/>
    <dgm:cxn modelId="{47EE2C62-2AA2-4BBE-A815-4986441A3FCC}" type="presOf" srcId="{99625830-9808-45C7-95EA-E7D7F231924C}" destId="{0B8D1A1F-845C-4701-A9FC-4E360DC8F293}" srcOrd="0" destOrd="0" presId="urn:microsoft.com/office/officeart/2005/8/layout/cycle2"/>
    <dgm:cxn modelId="{D966376A-7EAE-43A6-916B-5A48AA80179F}" type="presOf" srcId="{8135089D-AECD-419E-80D8-D1B4FD295134}" destId="{23F4F9D9-F4B5-4579-A5A2-B0C3EA2C75F8}" srcOrd="0" destOrd="0" presId="urn:microsoft.com/office/officeart/2005/8/layout/cycle2"/>
    <dgm:cxn modelId="{42C0A64E-DE17-4EBC-A45A-3DE33D572997}" type="presOf" srcId="{C3A5A1ED-D436-4F5C-925F-7E88D1C74082}" destId="{AC6EB5D8-8C5C-4F4D-A52A-EEE8F1EEB40E}" srcOrd="0" destOrd="0" presId="urn:microsoft.com/office/officeart/2005/8/layout/cycle2"/>
    <dgm:cxn modelId="{B158D46E-06E8-4176-8F36-788C0156E897}" srcId="{83D2C84C-0DA2-4836-94CF-B6F6177AA05C}" destId="{8463372E-5DD4-4769-98ED-D5D5EF0EB326}" srcOrd="3" destOrd="0" parTransId="{69DEFC59-06D1-49EB-B7CF-F3B60E67E92C}" sibTransId="{0B954756-943E-4D91-87D6-B82184579979}"/>
    <dgm:cxn modelId="{F412788C-6AD3-4642-9891-B2096BB9A350}" type="presOf" srcId="{0B954756-943E-4D91-87D6-B82184579979}" destId="{0088221A-C9E2-415E-9A05-881A4C559312}" srcOrd="1" destOrd="0" presId="urn:microsoft.com/office/officeart/2005/8/layout/cycle2"/>
    <dgm:cxn modelId="{8A5BC2A4-DA2C-4D4D-AD41-91652ADEE3C7}" type="presOf" srcId="{09E61015-3B9A-49FB-BA82-123E71219CB7}" destId="{DCF51827-698B-400D-B240-BBFDFF49E3B9}" srcOrd="0" destOrd="0" presId="urn:microsoft.com/office/officeart/2005/8/layout/cycle2"/>
    <dgm:cxn modelId="{D6CDDBB5-D676-40D1-82F2-E05F76CFD334}" type="presOf" srcId="{99625830-9808-45C7-95EA-E7D7F231924C}" destId="{4223270C-3A32-4B7E-837C-E04072A2F823}" srcOrd="1" destOrd="0" presId="urn:microsoft.com/office/officeart/2005/8/layout/cycle2"/>
    <dgm:cxn modelId="{91DD1FCB-5FF9-4CD5-BE48-7688FF2E5A8A}" type="presOf" srcId="{FD127D52-20FD-4A29-AD27-2FC28E326236}" destId="{8572AC8B-E5BF-48D6-A344-F15D726518D6}" srcOrd="0" destOrd="0" presId="urn:microsoft.com/office/officeart/2005/8/layout/cycle2"/>
    <dgm:cxn modelId="{1DC2B2CC-D994-4A85-9054-54289A3D274B}" srcId="{83D2C84C-0DA2-4836-94CF-B6F6177AA05C}" destId="{F8B00F43-7A15-469D-B3B6-909A9678B5F3}" srcOrd="0" destOrd="0" parTransId="{9BD8ABD1-5EB4-4F0A-AA2A-932311E5B2CF}" sibTransId="{8135089D-AECD-419E-80D8-D1B4FD295134}"/>
    <dgm:cxn modelId="{1D2065CD-33E4-4722-A49A-7EEDA1ACD367}" type="presOf" srcId="{0B954756-943E-4D91-87D6-B82184579979}" destId="{695E45BA-C8C4-4B9E-BFD8-A42CCE50FACB}" srcOrd="0" destOrd="0" presId="urn:microsoft.com/office/officeart/2005/8/layout/cycle2"/>
    <dgm:cxn modelId="{FA6076D3-B54F-4249-88D6-32B3D84F5B99}" type="presOf" srcId="{C3A5A1ED-D436-4F5C-925F-7E88D1C74082}" destId="{950A7BF6-6A37-412C-861F-9654538BBB2C}" srcOrd="1" destOrd="0" presId="urn:microsoft.com/office/officeart/2005/8/layout/cycle2"/>
    <dgm:cxn modelId="{DFA589E6-1A87-4B2F-9B69-BF5CF0F75532}" srcId="{83D2C84C-0DA2-4836-94CF-B6F6177AA05C}" destId="{A4FB514C-FD66-4D77-8550-AD708825956D}" srcOrd="4" destOrd="0" parTransId="{CFF2E67C-CF90-40BD-8E00-8FF75BDF6295}" sibTransId="{16C73E17-29C0-4B7A-BB88-1DA85084F232}"/>
    <dgm:cxn modelId="{2FA321FC-005F-465F-84AB-4F7AA2FBEF8E}" type="presOf" srcId="{8463372E-5DD4-4769-98ED-D5D5EF0EB326}" destId="{5C97BFE1-12B3-48B8-89F2-973B2E2CFEFB}" srcOrd="0" destOrd="0" presId="urn:microsoft.com/office/officeart/2005/8/layout/cycle2"/>
    <dgm:cxn modelId="{07D86B46-6A4A-4F5D-87EB-4ADC4348454C}" type="presParOf" srcId="{AE6AD1CC-081C-41CC-8A55-AB34ED061B69}" destId="{60170877-1711-48BB-8A2F-46DDB212D0D3}" srcOrd="0" destOrd="0" presId="urn:microsoft.com/office/officeart/2005/8/layout/cycle2"/>
    <dgm:cxn modelId="{BAA92B4D-1BDE-4CEB-A162-4F0411B54BC8}" type="presParOf" srcId="{AE6AD1CC-081C-41CC-8A55-AB34ED061B69}" destId="{23F4F9D9-F4B5-4579-A5A2-B0C3EA2C75F8}" srcOrd="1" destOrd="0" presId="urn:microsoft.com/office/officeart/2005/8/layout/cycle2"/>
    <dgm:cxn modelId="{1A61E1D9-2230-4C43-A3D9-E5414B2B9797}" type="presParOf" srcId="{23F4F9D9-F4B5-4579-A5A2-B0C3EA2C75F8}" destId="{4E3D83C1-6F1F-49BA-AB32-6615818A9D7D}" srcOrd="0" destOrd="0" presId="urn:microsoft.com/office/officeart/2005/8/layout/cycle2"/>
    <dgm:cxn modelId="{CD49DF6F-5325-436F-B65A-94535F0A9817}" type="presParOf" srcId="{AE6AD1CC-081C-41CC-8A55-AB34ED061B69}" destId="{8572AC8B-E5BF-48D6-A344-F15D726518D6}" srcOrd="2" destOrd="0" presId="urn:microsoft.com/office/officeart/2005/8/layout/cycle2"/>
    <dgm:cxn modelId="{E62714CE-9BC7-42C0-AAEE-DEC23AC4B723}" type="presParOf" srcId="{AE6AD1CC-081C-41CC-8A55-AB34ED061B69}" destId="{AC6EB5D8-8C5C-4F4D-A52A-EEE8F1EEB40E}" srcOrd="3" destOrd="0" presId="urn:microsoft.com/office/officeart/2005/8/layout/cycle2"/>
    <dgm:cxn modelId="{612EEA8B-2AA6-4C77-8E1D-156C535C700E}" type="presParOf" srcId="{AC6EB5D8-8C5C-4F4D-A52A-EEE8F1EEB40E}" destId="{950A7BF6-6A37-412C-861F-9654538BBB2C}" srcOrd="0" destOrd="0" presId="urn:microsoft.com/office/officeart/2005/8/layout/cycle2"/>
    <dgm:cxn modelId="{A97E5DA0-75CD-4F4A-A438-92EDDE357F9E}" type="presParOf" srcId="{AE6AD1CC-081C-41CC-8A55-AB34ED061B69}" destId="{DCF51827-698B-400D-B240-BBFDFF49E3B9}" srcOrd="4" destOrd="0" presId="urn:microsoft.com/office/officeart/2005/8/layout/cycle2"/>
    <dgm:cxn modelId="{144300CF-ADCB-4337-9D37-DC7F1E5F039C}" type="presParOf" srcId="{AE6AD1CC-081C-41CC-8A55-AB34ED061B69}" destId="{0B8D1A1F-845C-4701-A9FC-4E360DC8F293}" srcOrd="5" destOrd="0" presId="urn:microsoft.com/office/officeart/2005/8/layout/cycle2"/>
    <dgm:cxn modelId="{BDDD0730-6DEA-4427-9489-BF69818C04F4}" type="presParOf" srcId="{0B8D1A1F-845C-4701-A9FC-4E360DC8F293}" destId="{4223270C-3A32-4B7E-837C-E04072A2F823}" srcOrd="0" destOrd="0" presId="urn:microsoft.com/office/officeart/2005/8/layout/cycle2"/>
    <dgm:cxn modelId="{8E585AA6-A740-4794-B6D2-0428B4D2759A}" type="presParOf" srcId="{AE6AD1CC-081C-41CC-8A55-AB34ED061B69}" destId="{5C97BFE1-12B3-48B8-89F2-973B2E2CFEFB}" srcOrd="6" destOrd="0" presId="urn:microsoft.com/office/officeart/2005/8/layout/cycle2"/>
    <dgm:cxn modelId="{30BD413F-646B-40E7-9F2C-DB76970E8F24}" type="presParOf" srcId="{AE6AD1CC-081C-41CC-8A55-AB34ED061B69}" destId="{695E45BA-C8C4-4B9E-BFD8-A42CCE50FACB}" srcOrd="7" destOrd="0" presId="urn:microsoft.com/office/officeart/2005/8/layout/cycle2"/>
    <dgm:cxn modelId="{2996873B-8745-41C7-ACBD-7476354092DB}" type="presParOf" srcId="{695E45BA-C8C4-4B9E-BFD8-A42CCE50FACB}" destId="{0088221A-C9E2-415E-9A05-881A4C559312}" srcOrd="0" destOrd="0" presId="urn:microsoft.com/office/officeart/2005/8/layout/cycle2"/>
    <dgm:cxn modelId="{44A92E61-B546-44C7-9672-A8044A43CB63}" type="presParOf" srcId="{AE6AD1CC-081C-41CC-8A55-AB34ED061B69}" destId="{42E9B742-1D04-4588-82CE-D6BDB2BA315F}" srcOrd="8" destOrd="0" presId="urn:microsoft.com/office/officeart/2005/8/layout/cycle2"/>
    <dgm:cxn modelId="{9A68F8FC-5F71-4B66-B803-F717048FD2F8}" type="presParOf" srcId="{AE6AD1CC-081C-41CC-8A55-AB34ED061B69}" destId="{27623491-6A28-4E22-AE01-395ED9E829C4}" srcOrd="9" destOrd="0" presId="urn:microsoft.com/office/officeart/2005/8/layout/cycle2"/>
    <dgm:cxn modelId="{D30AC670-FACE-4827-A1C1-138974ED8E16}" type="presParOf" srcId="{27623491-6A28-4E22-AE01-395ED9E829C4}" destId="{D4B30F6F-FB6C-4F04-B3FE-11B41036A3C8}"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170877-1711-48BB-8A2F-46DDB212D0D3}">
      <dsp:nvSpPr>
        <dsp:cNvPr id="0" name=""/>
        <dsp:cNvSpPr/>
      </dsp:nvSpPr>
      <dsp:spPr>
        <a:xfrm>
          <a:off x="2150352" y="-131083"/>
          <a:ext cx="1819974" cy="1787267"/>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sv-SE" sz="1800" kern="1200" dirty="0" err="1"/>
            <a:t>lärplattform</a:t>
          </a:r>
          <a:endParaRPr lang="sv-SE" sz="1800" kern="1200" dirty="0"/>
        </a:p>
      </dsp:txBody>
      <dsp:txXfrm>
        <a:off x="2416881" y="130656"/>
        <a:ext cx="1286916" cy="1263789"/>
      </dsp:txXfrm>
    </dsp:sp>
    <dsp:sp modelId="{23F4F9D9-F4B5-4579-A5A2-B0C3EA2C75F8}">
      <dsp:nvSpPr>
        <dsp:cNvPr id="0" name=""/>
        <dsp:cNvSpPr/>
      </dsp:nvSpPr>
      <dsp:spPr>
        <a:xfrm rot="2160000">
          <a:off x="3852513" y="1172790"/>
          <a:ext cx="252286" cy="51391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sv-SE" sz="2300" kern="1200"/>
        </a:p>
      </dsp:txBody>
      <dsp:txXfrm>
        <a:off x="3859740" y="1253328"/>
        <a:ext cx="176600" cy="308346"/>
      </dsp:txXfrm>
    </dsp:sp>
    <dsp:sp modelId="{8572AC8B-E5BF-48D6-A344-F15D726518D6}">
      <dsp:nvSpPr>
        <dsp:cNvPr id="0" name=""/>
        <dsp:cNvSpPr/>
      </dsp:nvSpPr>
      <dsp:spPr>
        <a:xfrm>
          <a:off x="3998539" y="1211702"/>
          <a:ext cx="1819974" cy="1787267"/>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sv-SE" sz="1800" kern="1200" dirty="0"/>
            <a:t>klassrum</a:t>
          </a:r>
        </a:p>
      </dsp:txBody>
      <dsp:txXfrm>
        <a:off x="4265068" y="1473441"/>
        <a:ext cx="1286916" cy="1263789"/>
      </dsp:txXfrm>
    </dsp:sp>
    <dsp:sp modelId="{AC6EB5D8-8C5C-4F4D-A52A-EEE8F1EEB40E}">
      <dsp:nvSpPr>
        <dsp:cNvPr id="0" name=""/>
        <dsp:cNvSpPr/>
      </dsp:nvSpPr>
      <dsp:spPr>
        <a:xfrm rot="6480000">
          <a:off x="4426890" y="2927668"/>
          <a:ext cx="261910" cy="513910"/>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sv-SE" sz="2300" kern="1200"/>
        </a:p>
      </dsp:txBody>
      <dsp:txXfrm rot="10800000">
        <a:off x="4478317" y="2993086"/>
        <a:ext cx="183337" cy="308346"/>
      </dsp:txXfrm>
    </dsp:sp>
    <dsp:sp modelId="{DCF51827-698B-400D-B240-BBFDFF49E3B9}">
      <dsp:nvSpPr>
        <dsp:cNvPr id="0" name=""/>
        <dsp:cNvSpPr/>
      </dsp:nvSpPr>
      <dsp:spPr>
        <a:xfrm>
          <a:off x="3292594" y="3384376"/>
          <a:ext cx="1819974" cy="1787267"/>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sv-SE" sz="1800" kern="1200" dirty="0"/>
            <a:t>teoriprov</a:t>
          </a:r>
        </a:p>
      </dsp:txBody>
      <dsp:txXfrm>
        <a:off x="3559123" y="3646115"/>
        <a:ext cx="1286916" cy="1263789"/>
      </dsp:txXfrm>
    </dsp:sp>
    <dsp:sp modelId="{0B8D1A1F-845C-4701-A9FC-4E360DC8F293}">
      <dsp:nvSpPr>
        <dsp:cNvPr id="0" name=""/>
        <dsp:cNvSpPr/>
      </dsp:nvSpPr>
      <dsp:spPr>
        <a:xfrm rot="10800000">
          <a:off x="2944212" y="4021054"/>
          <a:ext cx="246190" cy="513910"/>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sv-SE" sz="1800" kern="1200"/>
        </a:p>
      </dsp:txBody>
      <dsp:txXfrm rot="10800000">
        <a:off x="3018069" y="4123836"/>
        <a:ext cx="172333" cy="308346"/>
      </dsp:txXfrm>
    </dsp:sp>
    <dsp:sp modelId="{5C97BFE1-12B3-48B8-89F2-973B2E2CFEFB}">
      <dsp:nvSpPr>
        <dsp:cNvPr id="0" name=""/>
        <dsp:cNvSpPr/>
      </dsp:nvSpPr>
      <dsp:spPr>
        <a:xfrm>
          <a:off x="1008110" y="3384376"/>
          <a:ext cx="1819974" cy="1787267"/>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sv-SE" sz="1800" kern="1200" dirty="0"/>
            <a:t>simulator</a:t>
          </a:r>
        </a:p>
      </dsp:txBody>
      <dsp:txXfrm>
        <a:off x="1274639" y="3646115"/>
        <a:ext cx="1286916" cy="1263789"/>
      </dsp:txXfrm>
    </dsp:sp>
    <dsp:sp modelId="{695E45BA-C8C4-4B9E-BFD8-A42CCE50FACB}">
      <dsp:nvSpPr>
        <dsp:cNvPr id="0" name=""/>
        <dsp:cNvSpPr/>
      </dsp:nvSpPr>
      <dsp:spPr>
        <a:xfrm rot="15120000">
          <a:off x="1436460" y="2941767"/>
          <a:ext cx="261910" cy="513910"/>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sv-SE" sz="2300" kern="1200"/>
        </a:p>
      </dsp:txBody>
      <dsp:txXfrm rot="10800000">
        <a:off x="1487887" y="3081913"/>
        <a:ext cx="183337" cy="308346"/>
      </dsp:txXfrm>
    </dsp:sp>
    <dsp:sp modelId="{42E9B742-1D04-4588-82CE-D6BDB2BA315F}">
      <dsp:nvSpPr>
        <dsp:cNvPr id="0" name=""/>
        <dsp:cNvSpPr/>
      </dsp:nvSpPr>
      <dsp:spPr>
        <a:xfrm>
          <a:off x="302165" y="1211702"/>
          <a:ext cx="1819974" cy="1787267"/>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sv-SE" sz="1800" kern="1200"/>
            <a:t>konventionell </a:t>
          </a:r>
          <a:r>
            <a:rPr lang="sv-SE" sz="1800" kern="1200" dirty="0"/>
            <a:t>svetsning</a:t>
          </a:r>
        </a:p>
      </dsp:txBody>
      <dsp:txXfrm>
        <a:off x="568694" y="1473441"/>
        <a:ext cx="1286916" cy="1263789"/>
      </dsp:txXfrm>
    </dsp:sp>
    <dsp:sp modelId="{27623491-6A28-4E22-AE01-395ED9E829C4}">
      <dsp:nvSpPr>
        <dsp:cNvPr id="0" name=""/>
        <dsp:cNvSpPr/>
      </dsp:nvSpPr>
      <dsp:spPr>
        <a:xfrm rot="19440000">
          <a:off x="2004326" y="1181184"/>
          <a:ext cx="252286" cy="513910"/>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sv-SE" sz="1800" kern="1200"/>
        </a:p>
      </dsp:txBody>
      <dsp:txXfrm>
        <a:off x="2011553" y="1306210"/>
        <a:ext cx="176600" cy="308346"/>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49688" y="0"/>
            <a:ext cx="2946400" cy="495300"/>
          </a:xfrm>
          <a:prstGeom prst="rect">
            <a:avLst/>
          </a:prstGeom>
        </p:spPr>
        <p:txBody>
          <a:bodyPr vert="horz" lIns="91440" tIns="45720" rIns="91440" bIns="45720" rtlCol="0"/>
          <a:lstStyle>
            <a:lvl1pPr algn="r">
              <a:defRPr sz="1200"/>
            </a:lvl1pPr>
          </a:lstStyle>
          <a:p>
            <a:fld id="{EDA7AAE0-A048-45D1-8EC9-A8384964AEE7}" type="datetimeFigureOut">
              <a:rPr lang="sv-SE" smtClean="0"/>
              <a:t>2018-01-12</a:t>
            </a:fld>
            <a:endParaRPr lang="sv-SE"/>
          </a:p>
        </p:txBody>
      </p:sp>
      <p:sp>
        <p:nvSpPr>
          <p:cNvPr id="4" name="Platshållare för bildobjekt 3"/>
          <p:cNvSpPr>
            <a:spLocks noGrp="1" noRot="1" noChangeAspect="1"/>
          </p:cNvSpPr>
          <p:nvPr>
            <p:ph type="sldImg" idx="2"/>
          </p:nvPr>
        </p:nvSpPr>
        <p:spPr>
          <a:xfrm>
            <a:off x="1177925" y="1233488"/>
            <a:ext cx="4441825" cy="3332162"/>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450" y="4751388"/>
            <a:ext cx="5438775" cy="3887787"/>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377363"/>
            <a:ext cx="2946400" cy="4953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49688" y="9377363"/>
            <a:ext cx="2946400" cy="495300"/>
          </a:xfrm>
          <a:prstGeom prst="rect">
            <a:avLst/>
          </a:prstGeom>
        </p:spPr>
        <p:txBody>
          <a:bodyPr vert="horz" lIns="91440" tIns="45720" rIns="91440" bIns="45720" rtlCol="0" anchor="b"/>
          <a:lstStyle>
            <a:lvl1pPr algn="r">
              <a:defRPr sz="1200"/>
            </a:lvl1pPr>
          </a:lstStyle>
          <a:p>
            <a:fld id="{B2708708-9A39-4959-BC71-5ADCFCBB8F39}" type="slidenum">
              <a:rPr lang="sv-SE" smtClean="0"/>
              <a:t>‹#›</a:t>
            </a:fld>
            <a:endParaRPr lang="sv-SE"/>
          </a:p>
        </p:txBody>
      </p:sp>
    </p:spTree>
    <p:extLst>
      <p:ext uri="{BB962C8B-B14F-4D97-AF65-F5344CB8AC3E}">
        <p14:creationId xmlns:p14="http://schemas.microsoft.com/office/powerpoint/2010/main" val="4068000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dirty="0"/>
              <a:t>Jag har följt utvecklingen under 8-10</a:t>
            </a:r>
            <a:r>
              <a:rPr lang="sv-SE" baseline="0" dirty="0"/>
              <a:t> år … senaste året … nu tydligt moget implementera …</a:t>
            </a:r>
          </a:p>
          <a:p>
            <a:pPr marL="171450" indent="-171450">
              <a:buFont typeface="Arial" panose="020B0604020202020204" pitchFamily="34" charset="0"/>
              <a:buChar char="•"/>
            </a:pPr>
            <a:r>
              <a:rPr lang="sv-SE" baseline="0" dirty="0"/>
              <a:t>Jag vet vad ni tänker … det går inte att lära sig svetsa med ett jäkla </a:t>
            </a:r>
            <a:r>
              <a:rPr lang="sv-SE" baseline="0" dirty="0" err="1"/>
              <a:t>TV-spel</a:t>
            </a:r>
            <a:r>
              <a:rPr lang="sv-SE" baseline="0" dirty="0"/>
              <a:t> … Ser sina barn eller syskon sitta med sitt Playstation </a:t>
            </a:r>
          </a:p>
          <a:p>
            <a:pPr marL="171450" indent="-171450">
              <a:buFont typeface="Arial" panose="020B0604020202020204" pitchFamily="34" charset="0"/>
              <a:buChar char="•"/>
            </a:pPr>
            <a:r>
              <a:rPr lang="sv-SE" baseline="0" dirty="0"/>
              <a:t>Flera länder där det är välutvecklad användning i det nationella utbildningssystemet</a:t>
            </a:r>
          </a:p>
          <a:p>
            <a:pPr marL="171450" indent="-171450">
              <a:buFont typeface="Arial" panose="020B0604020202020204" pitchFamily="34" charset="0"/>
              <a:buChar char="•"/>
            </a:pPr>
            <a:r>
              <a:rPr lang="sv-SE" baseline="0" dirty="0"/>
              <a:t>Ett föregångsland Tyskland. Där har större delen av svetsutbildningarna tillgång till den här tekniken (DVS). Det är vanligt att man sätter upp parallella rum </a:t>
            </a:r>
            <a:r>
              <a:rPr lang="sv-SE" baseline="0" dirty="0" err="1"/>
              <a:t>vr</a:t>
            </a:r>
            <a:r>
              <a:rPr lang="sv-SE" baseline="0" dirty="0"/>
              <a:t> respektive konventionell svetsning </a:t>
            </a:r>
          </a:p>
          <a:p>
            <a:pPr marL="171450" indent="-171450">
              <a:buFont typeface="Arial" panose="020B0604020202020204" pitchFamily="34" charset="0"/>
              <a:buChar char="•"/>
            </a:pPr>
            <a:r>
              <a:rPr lang="sv-SE" baseline="0" dirty="0"/>
              <a:t>Vågar påstå… de viktigaste leverantörerna är här … =&gt;</a:t>
            </a:r>
          </a:p>
        </p:txBody>
      </p:sp>
      <p:sp>
        <p:nvSpPr>
          <p:cNvPr id="4" name="Platshållare för bildnummer 3"/>
          <p:cNvSpPr>
            <a:spLocks noGrp="1"/>
          </p:cNvSpPr>
          <p:nvPr>
            <p:ph type="sldNum" sz="quarter" idx="10"/>
          </p:nvPr>
        </p:nvSpPr>
        <p:spPr/>
        <p:txBody>
          <a:bodyPr/>
          <a:lstStyle/>
          <a:p>
            <a:fld id="{B2708708-9A39-4959-BC71-5ADCFCBB8F39}" type="slidenum">
              <a:rPr lang="sv-SE" smtClean="0"/>
              <a:t>1</a:t>
            </a:fld>
            <a:endParaRPr lang="sv-SE"/>
          </a:p>
        </p:txBody>
      </p:sp>
    </p:spTree>
    <p:extLst>
      <p:ext uri="{BB962C8B-B14F-4D97-AF65-F5344CB8AC3E}">
        <p14:creationId xmlns:p14="http://schemas.microsoft.com/office/powerpoint/2010/main" val="452274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Effektivare på</a:t>
            </a:r>
            <a:r>
              <a:rPr lang="sv-SE" baseline="0" dirty="0"/>
              <a:t> alla nivåer</a:t>
            </a:r>
            <a:endParaRPr lang="sv-SE" dirty="0"/>
          </a:p>
        </p:txBody>
      </p:sp>
      <p:sp>
        <p:nvSpPr>
          <p:cNvPr id="4" name="Platshållare för bildnummer 3"/>
          <p:cNvSpPr>
            <a:spLocks noGrp="1"/>
          </p:cNvSpPr>
          <p:nvPr>
            <p:ph type="sldNum" sz="quarter" idx="10"/>
          </p:nvPr>
        </p:nvSpPr>
        <p:spPr/>
        <p:txBody>
          <a:bodyPr/>
          <a:lstStyle/>
          <a:p>
            <a:fld id="{B2708708-9A39-4959-BC71-5ADCFCBB8F39}" type="slidenum">
              <a:rPr lang="sv-SE" smtClean="0"/>
              <a:t>13</a:t>
            </a:fld>
            <a:endParaRPr lang="sv-SE"/>
          </a:p>
        </p:txBody>
      </p:sp>
    </p:spTree>
    <p:extLst>
      <p:ext uri="{BB962C8B-B14F-4D97-AF65-F5344CB8AC3E}">
        <p14:creationId xmlns:p14="http://schemas.microsoft.com/office/powerpoint/2010/main" val="714330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Får</a:t>
            </a:r>
            <a:r>
              <a:rPr lang="sv-SE" baseline="0" dirty="0"/>
              <a:t> inte missa detta</a:t>
            </a:r>
          </a:p>
          <a:p>
            <a:r>
              <a:rPr lang="sv-SE" baseline="0" dirty="0"/>
              <a:t>… som många länder implementerat eller </a:t>
            </a:r>
            <a:r>
              <a:rPr lang="sv-SE" baseline="0" dirty="0" err="1"/>
              <a:t>impl</a:t>
            </a:r>
            <a:r>
              <a:rPr lang="sv-SE" baseline="0" dirty="0"/>
              <a:t> för fullt</a:t>
            </a:r>
          </a:p>
          <a:p>
            <a:r>
              <a:rPr lang="sv-SE" baseline="0" dirty="0"/>
              <a:t>… jag är övertygad om att detta är en mycket viktig del av framtidens </a:t>
            </a:r>
            <a:r>
              <a:rPr lang="sv-SE" baseline="0" dirty="0" err="1"/>
              <a:t>svetsutbildning</a:t>
            </a:r>
            <a:r>
              <a:rPr lang="sv-SE" baseline="0" dirty="0"/>
              <a:t>.</a:t>
            </a:r>
            <a:endParaRPr lang="sv-SE" dirty="0"/>
          </a:p>
        </p:txBody>
      </p:sp>
      <p:sp>
        <p:nvSpPr>
          <p:cNvPr id="4" name="Platshållare för bildnummer 3"/>
          <p:cNvSpPr>
            <a:spLocks noGrp="1"/>
          </p:cNvSpPr>
          <p:nvPr>
            <p:ph type="sldNum" sz="quarter" idx="10"/>
          </p:nvPr>
        </p:nvSpPr>
        <p:spPr/>
        <p:txBody>
          <a:bodyPr/>
          <a:lstStyle/>
          <a:p>
            <a:fld id="{B2708708-9A39-4959-BC71-5ADCFCBB8F39}" type="slidenum">
              <a:rPr lang="sv-SE" smtClean="0"/>
              <a:t>14</a:t>
            </a:fld>
            <a:endParaRPr lang="sv-SE"/>
          </a:p>
        </p:txBody>
      </p:sp>
    </p:spTree>
    <p:extLst>
      <p:ext uri="{BB962C8B-B14F-4D97-AF65-F5344CB8AC3E}">
        <p14:creationId xmlns:p14="http://schemas.microsoft.com/office/powerpoint/2010/main" val="3482994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 har de viktigaste här. </a:t>
            </a:r>
          </a:p>
          <a:p>
            <a:r>
              <a:rPr lang="sv-SE" dirty="0"/>
              <a:t>Tror inte missat någon.</a:t>
            </a:r>
          </a:p>
        </p:txBody>
      </p:sp>
      <p:sp>
        <p:nvSpPr>
          <p:cNvPr id="4" name="Platshållare för bildnummer 3"/>
          <p:cNvSpPr>
            <a:spLocks noGrp="1"/>
          </p:cNvSpPr>
          <p:nvPr>
            <p:ph type="sldNum" sz="quarter" idx="10"/>
          </p:nvPr>
        </p:nvSpPr>
        <p:spPr/>
        <p:txBody>
          <a:bodyPr/>
          <a:lstStyle/>
          <a:p>
            <a:fld id="{B2708708-9A39-4959-BC71-5ADCFCBB8F39}" type="slidenum">
              <a:rPr lang="sv-SE" smtClean="0"/>
              <a:t>2</a:t>
            </a:fld>
            <a:endParaRPr lang="sv-SE"/>
          </a:p>
        </p:txBody>
      </p:sp>
    </p:spTree>
    <p:extLst>
      <p:ext uri="{BB962C8B-B14F-4D97-AF65-F5344CB8AC3E}">
        <p14:creationId xmlns:p14="http://schemas.microsoft.com/office/powerpoint/2010/main" val="4272917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När man utvärderar</a:t>
            </a:r>
            <a:r>
              <a:rPr lang="sv-SE" baseline="0" dirty="0"/>
              <a:t> olika system ska man vara uppmärksam på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Sånt som skiljer och är gemensamt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Spela upp repris från olika vinklar</a:t>
            </a:r>
          </a:p>
        </p:txBody>
      </p:sp>
      <p:sp>
        <p:nvSpPr>
          <p:cNvPr id="4" name="Platshållare för bildnummer 3"/>
          <p:cNvSpPr>
            <a:spLocks noGrp="1"/>
          </p:cNvSpPr>
          <p:nvPr>
            <p:ph type="sldNum" sz="quarter" idx="10"/>
          </p:nvPr>
        </p:nvSpPr>
        <p:spPr/>
        <p:txBody>
          <a:bodyPr/>
          <a:lstStyle/>
          <a:p>
            <a:fld id="{B2708708-9A39-4959-BC71-5ADCFCBB8F39}" type="slidenum">
              <a:rPr lang="sv-SE" smtClean="0"/>
              <a:t>3</a:t>
            </a:fld>
            <a:endParaRPr lang="sv-SE"/>
          </a:p>
        </p:txBody>
      </p:sp>
    </p:spTree>
    <p:extLst>
      <p:ext uri="{BB962C8B-B14F-4D97-AF65-F5344CB8AC3E}">
        <p14:creationId xmlns:p14="http://schemas.microsoft.com/office/powerpoint/2010/main" val="36963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Flerspråkigheten</a:t>
            </a:r>
            <a:r>
              <a:rPr lang="sv-SE" baseline="0" dirty="0"/>
              <a:t> utmärkt för nyanlända</a:t>
            </a:r>
            <a:endParaRPr lang="sv-SE" dirty="0"/>
          </a:p>
        </p:txBody>
      </p:sp>
      <p:sp>
        <p:nvSpPr>
          <p:cNvPr id="4" name="Platshållare för bildnummer 3"/>
          <p:cNvSpPr>
            <a:spLocks noGrp="1"/>
          </p:cNvSpPr>
          <p:nvPr>
            <p:ph type="sldNum" sz="quarter" idx="10"/>
          </p:nvPr>
        </p:nvSpPr>
        <p:spPr/>
        <p:txBody>
          <a:bodyPr/>
          <a:lstStyle/>
          <a:p>
            <a:fld id="{B2708708-9A39-4959-BC71-5ADCFCBB8F39}" type="slidenum">
              <a:rPr lang="sv-SE" smtClean="0"/>
              <a:t>4</a:t>
            </a:fld>
            <a:endParaRPr lang="sv-SE"/>
          </a:p>
        </p:txBody>
      </p:sp>
    </p:spTree>
    <p:extLst>
      <p:ext uri="{BB962C8B-B14F-4D97-AF65-F5344CB8AC3E}">
        <p14:creationId xmlns:p14="http://schemas.microsoft.com/office/powerpoint/2010/main" val="552377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”Längre tid på varje kilo”</a:t>
            </a:r>
          </a:p>
        </p:txBody>
      </p:sp>
      <p:sp>
        <p:nvSpPr>
          <p:cNvPr id="4" name="Platshållare för bildnummer 3"/>
          <p:cNvSpPr>
            <a:spLocks noGrp="1"/>
          </p:cNvSpPr>
          <p:nvPr>
            <p:ph type="sldNum" sz="quarter" idx="10"/>
          </p:nvPr>
        </p:nvSpPr>
        <p:spPr/>
        <p:txBody>
          <a:bodyPr/>
          <a:lstStyle/>
          <a:p>
            <a:fld id="{B2708708-9A39-4959-BC71-5ADCFCBB8F39}" type="slidenum">
              <a:rPr lang="sv-SE" smtClean="0"/>
              <a:t>5</a:t>
            </a:fld>
            <a:endParaRPr lang="sv-SE"/>
          </a:p>
        </p:txBody>
      </p:sp>
    </p:spTree>
    <p:extLst>
      <p:ext uri="{BB962C8B-B14F-4D97-AF65-F5344CB8AC3E}">
        <p14:creationId xmlns:p14="http://schemas.microsoft.com/office/powerpoint/2010/main" val="878041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dirty="0"/>
              <a:t>Man kan tänka sig att man som piloter</a:t>
            </a:r>
            <a:r>
              <a:rPr lang="sv-SE" baseline="0" dirty="0"/>
              <a:t> i en flygsimulator skaffar sig flygtimmar. Man övar på nästa modul tills man klarar den i simulatorn innan man börjar med konventionell svetsning</a:t>
            </a:r>
          </a:p>
          <a:p>
            <a:pPr marL="171450" indent="-171450">
              <a:buFont typeface="Arial" panose="020B0604020202020204" pitchFamily="34" charset="0"/>
              <a:buChar char="•"/>
            </a:pPr>
            <a:r>
              <a:rPr lang="sv-SE" baseline="0" dirty="0"/>
              <a:t>Man kan få pricka (teorikunskap) av att man har all utrustning, gjort alla förberedelser, ställt in parametrar (WPS) </a:t>
            </a:r>
            <a:r>
              <a:rPr lang="sv-SE" baseline="0" dirty="0" err="1"/>
              <a:t>etc</a:t>
            </a:r>
            <a:r>
              <a:rPr lang="sv-SE" baseline="0" dirty="0"/>
              <a:t> innan svetsstart</a:t>
            </a:r>
            <a:endParaRPr lang="sv-SE" dirty="0"/>
          </a:p>
        </p:txBody>
      </p:sp>
      <p:sp>
        <p:nvSpPr>
          <p:cNvPr id="4" name="Platshållare för bildnummer 3"/>
          <p:cNvSpPr>
            <a:spLocks noGrp="1"/>
          </p:cNvSpPr>
          <p:nvPr>
            <p:ph type="sldNum" sz="quarter" idx="10"/>
          </p:nvPr>
        </p:nvSpPr>
        <p:spPr/>
        <p:txBody>
          <a:bodyPr/>
          <a:lstStyle/>
          <a:p>
            <a:fld id="{B2708708-9A39-4959-BC71-5ADCFCBB8F39}" type="slidenum">
              <a:rPr lang="sv-SE" smtClean="0"/>
              <a:t>6</a:t>
            </a:fld>
            <a:endParaRPr lang="sv-SE"/>
          </a:p>
        </p:txBody>
      </p:sp>
    </p:spTree>
    <p:extLst>
      <p:ext uri="{BB962C8B-B14F-4D97-AF65-F5344CB8AC3E}">
        <p14:creationId xmlns:p14="http://schemas.microsoft.com/office/powerpoint/2010/main" val="1800544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Vad är intäkten för en elev? Eller, vad är kostnaden att  eleven</a:t>
            </a:r>
            <a:r>
              <a:rPr lang="sv-SE" baseline="0" dirty="0"/>
              <a:t> går till bygg istället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Vad är potentiella intäkten att kunna erbjuda ett lärande på farsi?</a:t>
            </a:r>
            <a:endParaRPr lang="sv-SE" dirty="0"/>
          </a:p>
        </p:txBody>
      </p:sp>
      <p:sp>
        <p:nvSpPr>
          <p:cNvPr id="4" name="Platshållare för bildnummer 3"/>
          <p:cNvSpPr>
            <a:spLocks noGrp="1"/>
          </p:cNvSpPr>
          <p:nvPr>
            <p:ph type="sldNum" sz="quarter" idx="10"/>
          </p:nvPr>
        </p:nvSpPr>
        <p:spPr/>
        <p:txBody>
          <a:bodyPr/>
          <a:lstStyle/>
          <a:p>
            <a:fld id="{B2708708-9A39-4959-BC71-5ADCFCBB8F39}" type="slidenum">
              <a:rPr lang="sv-SE" smtClean="0"/>
              <a:t>8</a:t>
            </a:fld>
            <a:endParaRPr lang="sv-SE"/>
          </a:p>
        </p:txBody>
      </p:sp>
    </p:spTree>
    <p:extLst>
      <p:ext uri="{BB962C8B-B14F-4D97-AF65-F5344CB8AC3E}">
        <p14:creationId xmlns:p14="http://schemas.microsoft.com/office/powerpoint/2010/main" val="941612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a:t>
            </a:r>
            <a:r>
              <a:rPr lang="sv-SE" baseline="0" dirty="0"/>
              <a:t> flesta system innehåller en </a:t>
            </a:r>
            <a:r>
              <a:rPr lang="sv-SE" baseline="0" dirty="0" err="1"/>
              <a:t>lärportal</a:t>
            </a:r>
            <a:r>
              <a:rPr lang="sv-SE" baseline="0" dirty="0"/>
              <a:t> och möjlighet till uppföljande prov.</a:t>
            </a:r>
            <a:endParaRPr lang="sv-SE" dirty="0"/>
          </a:p>
        </p:txBody>
      </p:sp>
      <p:sp>
        <p:nvSpPr>
          <p:cNvPr id="4" name="Platshållare för bildnummer 3"/>
          <p:cNvSpPr>
            <a:spLocks noGrp="1"/>
          </p:cNvSpPr>
          <p:nvPr>
            <p:ph type="sldNum" sz="quarter" idx="10"/>
          </p:nvPr>
        </p:nvSpPr>
        <p:spPr/>
        <p:txBody>
          <a:bodyPr/>
          <a:lstStyle/>
          <a:p>
            <a:fld id="{B2708708-9A39-4959-BC71-5ADCFCBB8F39}" type="slidenum">
              <a:rPr lang="sv-SE" smtClean="0"/>
              <a:t>11</a:t>
            </a:fld>
            <a:endParaRPr lang="sv-SE"/>
          </a:p>
        </p:txBody>
      </p:sp>
    </p:spTree>
    <p:extLst>
      <p:ext uri="{BB962C8B-B14F-4D97-AF65-F5344CB8AC3E}">
        <p14:creationId xmlns:p14="http://schemas.microsoft.com/office/powerpoint/2010/main" val="4137741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Tar bort!!!</a:t>
            </a:r>
          </a:p>
        </p:txBody>
      </p:sp>
      <p:sp>
        <p:nvSpPr>
          <p:cNvPr id="4" name="Platshållare för bildnummer 3"/>
          <p:cNvSpPr>
            <a:spLocks noGrp="1"/>
          </p:cNvSpPr>
          <p:nvPr>
            <p:ph type="sldNum" sz="quarter" idx="10"/>
          </p:nvPr>
        </p:nvSpPr>
        <p:spPr/>
        <p:txBody>
          <a:bodyPr/>
          <a:lstStyle/>
          <a:p>
            <a:fld id="{B2708708-9A39-4959-BC71-5ADCFCBB8F39}" type="slidenum">
              <a:rPr lang="sv-SE" smtClean="0"/>
              <a:t>12</a:t>
            </a:fld>
            <a:endParaRPr lang="sv-SE"/>
          </a:p>
        </p:txBody>
      </p:sp>
    </p:spTree>
    <p:extLst>
      <p:ext uri="{BB962C8B-B14F-4D97-AF65-F5344CB8AC3E}">
        <p14:creationId xmlns:p14="http://schemas.microsoft.com/office/powerpoint/2010/main" val="1669193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Gul rubrikbild">
    <p:spTree>
      <p:nvGrpSpPr>
        <p:cNvPr id="1" name=""/>
        <p:cNvGrpSpPr/>
        <p:nvPr/>
      </p:nvGrpSpPr>
      <p:grpSpPr>
        <a:xfrm>
          <a:off x="0" y="0"/>
          <a:ext cx="0" cy="0"/>
          <a:chOff x="0" y="0"/>
          <a:chExt cx="0" cy="0"/>
        </a:xfrm>
      </p:grpSpPr>
      <p:pic>
        <p:nvPicPr>
          <p:cNvPr id="7" name="Bildobjekt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ubrik 1"/>
          <p:cNvSpPr>
            <a:spLocks noGrp="1"/>
          </p:cNvSpPr>
          <p:nvPr>
            <p:ph type="ctrTitle"/>
          </p:nvPr>
        </p:nvSpPr>
        <p:spPr>
          <a:xfrm>
            <a:off x="1080000" y="1528217"/>
            <a:ext cx="5742000" cy="2592288"/>
          </a:xfrm>
        </p:spPr>
        <p:txBody>
          <a:bodyPr anchor="t">
            <a:noAutofit/>
          </a:bodyPr>
          <a:lstStyle>
            <a:lvl1pPr>
              <a:lnSpc>
                <a:spcPts val="3200"/>
              </a:lnSpc>
              <a:defRPr sz="3200">
                <a:solidFill>
                  <a:schemeClr val="bg1"/>
                </a:solidFill>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p>
            <a:fld id="{4DE538F5-0549-432B-AD51-53B4C3799F6A}" type="datetimeFigureOut">
              <a:rPr lang="sv-SE" smtClean="0"/>
              <a:t>2018-01-12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F380134-E869-4967-927D-C1B10D3B620E}" type="slidenum">
              <a:rPr lang="sv-SE" smtClean="0"/>
              <a:t>‹#›</a:t>
            </a:fld>
            <a:endParaRPr lang="sv-SE"/>
          </a:p>
        </p:txBody>
      </p:sp>
    </p:spTree>
    <p:extLst>
      <p:ext uri="{BB962C8B-B14F-4D97-AF65-F5344CB8AC3E}">
        <p14:creationId xmlns:p14="http://schemas.microsoft.com/office/powerpoint/2010/main" val="1772009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457199" y="1052736"/>
            <a:ext cx="5580000" cy="774000"/>
          </a:xfrm>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4DE538F5-0549-432B-AD51-53B4C3799F6A}" type="datetimeFigureOut">
              <a:rPr lang="sv-SE" smtClean="0"/>
              <a:t>2018-01-12</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7F380134-E869-4967-927D-C1B10D3B620E}" type="slidenum">
              <a:rPr lang="sv-SE" smtClean="0"/>
              <a:t>‹#›</a:t>
            </a:fld>
            <a:endParaRPr lang="sv-SE"/>
          </a:p>
        </p:txBody>
      </p:sp>
    </p:spTree>
    <p:extLst>
      <p:ext uri="{BB962C8B-B14F-4D97-AF65-F5344CB8AC3E}">
        <p14:creationId xmlns:p14="http://schemas.microsoft.com/office/powerpoint/2010/main" val="4108429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DE538F5-0549-432B-AD51-53B4C3799F6A}" type="datetimeFigureOut">
              <a:rPr lang="sv-SE" smtClean="0"/>
              <a:t>2018-01-12</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7F380134-E869-4967-927D-C1B10D3B620E}" type="slidenum">
              <a:rPr lang="sv-SE" smtClean="0"/>
              <a:t>‹#›</a:t>
            </a:fld>
            <a:endParaRPr lang="sv-SE"/>
          </a:p>
        </p:txBody>
      </p:sp>
    </p:spTree>
    <p:extLst>
      <p:ext uri="{BB962C8B-B14F-4D97-AF65-F5344CB8AC3E}">
        <p14:creationId xmlns:p14="http://schemas.microsoft.com/office/powerpoint/2010/main" val="3658854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å rubrikbild">
    <p:spTree>
      <p:nvGrpSpPr>
        <p:cNvPr id="1" name=""/>
        <p:cNvGrpSpPr/>
        <p:nvPr/>
      </p:nvGrpSpPr>
      <p:grpSpPr>
        <a:xfrm>
          <a:off x="0" y="0"/>
          <a:ext cx="0" cy="0"/>
          <a:chOff x="0" y="0"/>
          <a:chExt cx="0" cy="0"/>
        </a:xfrm>
      </p:grpSpPr>
      <p:pic>
        <p:nvPicPr>
          <p:cNvPr id="7" name="Bildobjekt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ubrik 1"/>
          <p:cNvSpPr>
            <a:spLocks noGrp="1"/>
          </p:cNvSpPr>
          <p:nvPr>
            <p:ph type="ctrTitle"/>
          </p:nvPr>
        </p:nvSpPr>
        <p:spPr>
          <a:xfrm>
            <a:off x="1080000" y="1528217"/>
            <a:ext cx="5742000" cy="2592288"/>
          </a:xfrm>
        </p:spPr>
        <p:txBody>
          <a:bodyPr anchor="t">
            <a:noAutofit/>
          </a:bodyPr>
          <a:lstStyle>
            <a:lvl1pPr>
              <a:lnSpc>
                <a:spcPts val="3200"/>
              </a:lnSpc>
              <a:defRPr sz="3200">
                <a:solidFill>
                  <a:schemeClr val="bg1"/>
                </a:solidFill>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p>
            <a:fld id="{4DE538F5-0549-432B-AD51-53B4C3799F6A}" type="datetimeFigureOut">
              <a:rPr lang="sv-SE" smtClean="0"/>
              <a:t>2018-01-12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F380134-E869-4967-927D-C1B10D3B620E}" type="slidenum">
              <a:rPr lang="sv-SE" smtClean="0"/>
              <a:t>‹#›</a:t>
            </a:fld>
            <a:endParaRPr lang="sv-SE"/>
          </a:p>
        </p:txBody>
      </p:sp>
    </p:spTree>
    <p:extLst>
      <p:ext uri="{BB962C8B-B14F-4D97-AF65-F5344CB8AC3E}">
        <p14:creationId xmlns:p14="http://schemas.microsoft.com/office/powerpoint/2010/main" val="1772009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Röd rubrikbild">
    <p:spTree>
      <p:nvGrpSpPr>
        <p:cNvPr id="1" name=""/>
        <p:cNvGrpSpPr/>
        <p:nvPr/>
      </p:nvGrpSpPr>
      <p:grpSpPr>
        <a:xfrm>
          <a:off x="0" y="0"/>
          <a:ext cx="0" cy="0"/>
          <a:chOff x="0" y="0"/>
          <a:chExt cx="0" cy="0"/>
        </a:xfrm>
      </p:grpSpPr>
      <p:pic>
        <p:nvPicPr>
          <p:cNvPr id="3" name="Bildobjekt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ubrik 1"/>
          <p:cNvSpPr>
            <a:spLocks noGrp="1"/>
          </p:cNvSpPr>
          <p:nvPr>
            <p:ph type="ctrTitle"/>
          </p:nvPr>
        </p:nvSpPr>
        <p:spPr>
          <a:xfrm>
            <a:off x="1080000" y="1528217"/>
            <a:ext cx="5742000" cy="2592288"/>
          </a:xfrm>
        </p:spPr>
        <p:txBody>
          <a:bodyPr anchor="t">
            <a:noAutofit/>
          </a:bodyPr>
          <a:lstStyle>
            <a:lvl1pPr>
              <a:lnSpc>
                <a:spcPts val="3200"/>
              </a:lnSpc>
              <a:defRPr sz="3200">
                <a:solidFill>
                  <a:schemeClr val="bg1"/>
                </a:solidFill>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p>
            <a:fld id="{4DE538F5-0549-432B-AD51-53B4C3799F6A}" type="datetimeFigureOut">
              <a:rPr lang="sv-SE" smtClean="0"/>
              <a:t>2018-01-12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F380134-E869-4967-927D-C1B10D3B620E}" type="slidenum">
              <a:rPr lang="sv-SE" smtClean="0"/>
              <a:t>‹#›</a:t>
            </a:fld>
            <a:endParaRPr lang="sv-SE"/>
          </a:p>
        </p:txBody>
      </p:sp>
    </p:spTree>
    <p:extLst>
      <p:ext uri="{BB962C8B-B14F-4D97-AF65-F5344CB8AC3E}">
        <p14:creationId xmlns:p14="http://schemas.microsoft.com/office/powerpoint/2010/main" val="1238690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it 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080000" y="1052736"/>
            <a:ext cx="5742000" cy="2592000"/>
          </a:xfrm>
        </p:spPr>
        <p:txBody>
          <a:bodyPr>
            <a:noAutofit/>
          </a:bodyPr>
          <a:lstStyle>
            <a:lvl1pPr>
              <a:lnSpc>
                <a:spcPts val="3200"/>
              </a:lnSpc>
              <a:defRPr sz="3200">
                <a:solidFill>
                  <a:schemeClr val="tx1"/>
                </a:solidFill>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p>
            <a:fld id="{4DE538F5-0549-432B-AD51-53B4C3799F6A}" type="datetimeFigureOut">
              <a:rPr lang="sv-SE" smtClean="0"/>
              <a:t>2018-01-12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F380134-E869-4967-927D-C1B10D3B620E}" type="slidenum">
              <a:rPr lang="sv-SE" smtClean="0"/>
              <a:t>‹#›</a:t>
            </a:fld>
            <a:endParaRPr lang="sv-SE"/>
          </a:p>
        </p:txBody>
      </p:sp>
    </p:spTree>
    <p:extLst>
      <p:ext uri="{BB962C8B-B14F-4D97-AF65-F5344CB8AC3E}">
        <p14:creationId xmlns:p14="http://schemas.microsoft.com/office/powerpoint/2010/main" val="2469603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lvl1pPr>
              <a:spcAft>
                <a:spcPts val="600"/>
              </a:spcAft>
              <a:defRPr sz="1800"/>
            </a:lvl1pPr>
            <a:lvl2pPr>
              <a:spcAft>
                <a:spcPts val="600"/>
              </a:spcAft>
              <a:defRPr sz="1800"/>
            </a:lvl2pPr>
            <a:lvl3pPr>
              <a:spcAft>
                <a:spcPts val="600"/>
              </a:spcAft>
              <a:defRPr sz="1800"/>
            </a:lvl3pPr>
            <a:lvl4pPr>
              <a:spcAft>
                <a:spcPts val="600"/>
              </a:spcAft>
              <a:defRPr sz="1800"/>
            </a:lvl4pPr>
            <a:lvl5pPr>
              <a:spcAft>
                <a:spcPts val="600"/>
              </a:spcAft>
              <a:defRPr sz="18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p:cNvSpPr>
            <a:spLocks noGrp="1"/>
          </p:cNvSpPr>
          <p:nvPr>
            <p:ph type="dt" sz="half" idx="10"/>
          </p:nvPr>
        </p:nvSpPr>
        <p:spPr/>
        <p:txBody>
          <a:bodyPr/>
          <a:lstStyle/>
          <a:p>
            <a:fld id="{4DE538F5-0549-432B-AD51-53B4C3799F6A}" type="datetimeFigureOut">
              <a:rPr lang="sv-SE" smtClean="0"/>
              <a:t>2018-01-12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F380134-E869-4967-927D-C1B10D3B620E}" type="slidenum">
              <a:rPr lang="sv-SE" smtClean="0"/>
              <a:t>‹#›</a:t>
            </a:fld>
            <a:endParaRPr lang="sv-SE"/>
          </a:p>
        </p:txBody>
      </p:sp>
      <p:sp>
        <p:nvSpPr>
          <p:cNvPr id="7" name="Platshållare för rubrik 1"/>
          <p:cNvSpPr>
            <a:spLocks noGrp="1"/>
          </p:cNvSpPr>
          <p:nvPr>
            <p:ph type="title"/>
          </p:nvPr>
        </p:nvSpPr>
        <p:spPr>
          <a:xfrm>
            <a:off x="457199" y="1052736"/>
            <a:ext cx="5580000" cy="774000"/>
          </a:xfrm>
          <a:prstGeom prst="rect">
            <a:avLst/>
          </a:prstGeom>
        </p:spPr>
        <p:txBody>
          <a:bodyPr vert="horz" lIns="91440" tIns="45720" rIns="91440" bIns="45720" rtlCol="0" anchor="t">
            <a:noAutofit/>
          </a:bodyPr>
          <a:lstStyle/>
          <a:p>
            <a:r>
              <a:rPr lang="sv-SE"/>
              <a:t>Klicka här för att ändra format</a:t>
            </a:r>
            <a:endParaRPr lang="sv-SE" dirty="0"/>
          </a:p>
        </p:txBody>
      </p:sp>
    </p:spTree>
    <p:extLst>
      <p:ext uri="{BB962C8B-B14F-4D97-AF65-F5344CB8AC3E}">
        <p14:creationId xmlns:p14="http://schemas.microsoft.com/office/powerpoint/2010/main" val="1945303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 innehåll samt bild">
    <p:spTree>
      <p:nvGrpSpPr>
        <p:cNvPr id="1" name=""/>
        <p:cNvGrpSpPr/>
        <p:nvPr/>
      </p:nvGrpSpPr>
      <p:grpSpPr>
        <a:xfrm>
          <a:off x="0" y="0"/>
          <a:ext cx="0" cy="0"/>
          <a:chOff x="0" y="0"/>
          <a:chExt cx="0" cy="0"/>
        </a:xfrm>
      </p:grpSpPr>
      <p:sp>
        <p:nvSpPr>
          <p:cNvPr id="2" name="Rubrik 1"/>
          <p:cNvSpPr>
            <a:spLocks noGrp="1"/>
          </p:cNvSpPr>
          <p:nvPr>
            <p:ph type="title"/>
          </p:nvPr>
        </p:nvSpPr>
        <p:spPr>
          <a:xfrm>
            <a:off x="457199" y="1052736"/>
            <a:ext cx="4050000" cy="774000"/>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457200" y="1838325"/>
            <a:ext cx="4050000" cy="4470399"/>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4DE538F5-0549-432B-AD51-53B4C3799F6A}" type="datetimeFigureOut">
              <a:rPr lang="sv-SE" smtClean="0"/>
              <a:t>2018-01-12</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7F380134-E869-4967-927D-C1B10D3B620E}" type="slidenum">
              <a:rPr lang="sv-SE" smtClean="0"/>
              <a:t>‹#›</a:t>
            </a:fld>
            <a:endParaRPr lang="sv-SE"/>
          </a:p>
        </p:txBody>
      </p:sp>
      <p:sp>
        <p:nvSpPr>
          <p:cNvPr id="9" name="Platshållare för bild 8"/>
          <p:cNvSpPr>
            <a:spLocks noGrp="1"/>
          </p:cNvSpPr>
          <p:nvPr>
            <p:ph type="pic" sz="quarter" idx="13"/>
          </p:nvPr>
        </p:nvSpPr>
        <p:spPr>
          <a:xfrm>
            <a:off x="4620920" y="1052736"/>
            <a:ext cx="4050000" cy="5255989"/>
          </a:xfrm>
        </p:spPr>
        <p:txBody>
          <a:bodyPr/>
          <a:lstStyle>
            <a:lvl1pPr>
              <a:defRPr sz="1800"/>
            </a:lvl1pPr>
          </a:lstStyle>
          <a:p>
            <a:r>
              <a:rPr lang="sv-SE"/>
              <a:t>Klicka på ikonen för att lägga till en bild</a:t>
            </a:r>
            <a:endParaRPr lang="sv-SE" dirty="0"/>
          </a:p>
        </p:txBody>
      </p:sp>
    </p:spTree>
    <p:extLst>
      <p:ext uri="{BB962C8B-B14F-4D97-AF65-F5344CB8AC3E}">
        <p14:creationId xmlns:p14="http://schemas.microsoft.com/office/powerpoint/2010/main" val="3430872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d och innehåll">
    <p:spTree>
      <p:nvGrpSpPr>
        <p:cNvPr id="1" name=""/>
        <p:cNvGrpSpPr/>
        <p:nvPr/>
      </p:nvGrpSpPr>
      <p:grpSpPr>
        <a:xfrm>
          <a:off x="0" y="0"/>
          <a:ext cx="0" cy="0"/>
          <a:chOff x="0" y="0"/>
          <a:chExt cx="0" cy="0"/>
        </a:xfrm>
      </p:grpSpPr>
      <p:sp>
        <p:nvSpPr>
          <p:cNvPr id="9" name="Platshållare för bild 8"/>
          <p:cNvSpPr>
            <a:spLocks noGrp="1"/>
          </p:cNvSpPr>
          <p:nvPr>
            <p:ph type="pic" sz="quarter" idx="13"/>
          </p:nvPr>
        </p:nvSpPr>
        <p:spPr>
          <a:xfrm>
            <a:off x="457200" y="1052736"/>
            <a:ext cx="4050000" cy="5255989"/>
          </a:xfrm>
        </p:spPr>
        <p:txBody>
          <a:bodyPr/>
          <a:lstStyle>
            <a:lvl1pPr>
              <a:defRPr sz="1800"/>
            </a:lvl1pPr>
          </a:lstStyle>
          <a:p>
            <a:r>
              <a:rPr lang="sv-SE"/>
              <a:t>Klicka på ikonen för att lägga till en bild</a:t>
            </a:r>
            <a:endParaRPr lang="sv-SE" dirty="0"/>
          </a:p>
        </p:txBody>
      </p:sp>
      <p:sp>
        <p:nvSpPr>
          <p:cNvPr id="3" name="Platshållare för innehåll 2"/>
          <p:cNvSpPr>
            <a:spLocks noGrp="1"/>
          </p:cNvSpPr>
          <p:nvPr>
            <p:ph sz="half" idx="1"/>
          </p:nvPr>
        </p:nvSpPr>
        <p:spPr>
          <a:xfrm>
            <a:off x="4622400" y="1052735"/>
            <a:ext cx="4050000" cy="5255989"/>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4DE538F5-0549-432B-AD51-53B4C3799F6A}" type="datetimeFigureOut">
              <a:rPr lang="sv-SE" smtClean="0"/>
              <a:t>2018-01-12</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7F380134-E869-4967-927D-C1B10D3B620E}" type="slidenum">
              <a:rPr lang="sv-SE" smtClean="0"/>
              <a:t>‹#›</a:t>
            </a:fld>
            <a:endParaRPr lang="sv-SE"/>
          </a:p>
        </p:txBody>
      </p:sp>
    </p:spTree>
    <p:extLst>
      <p:ext uri="{BB962C8B-B14F-4D97-AF65-F5344CB8AC3E}">
        <p14:creationId xmlns:p14="http://schemas.microsoft.com/office/powerpoint/2010/main" val="188057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57199" y="1052736"/>
            <a:ext cx="5580000" cy="774000"/>
          </a:xfrm>
        </p:spPr>
        <p:txBody>
          <a:bodyPr/>
          <a:lstStyle/>
          <a:p>
            <a:r>
              <a:rPr lang="sv-SE"/>
              <a:t>Klicka här för att ändra format</a:t>
            </a:r>
          </a:p>
        </p:txBody>
      </p:sp>
      <p:sp>
        <p:nvSpPr>
          <p:cNvPr id="3" name="Platshållare för innehåll 2"/>
          <p:cNvSpPr>
            <a:spLocks noGrp="1"/>
          </p:cNvSpPr>
          <p:nvPr>
            <p:ph sz="half" idx="1"/>
          </p:nvPr>
        </p:nvSpPr>
        <p:spPr>
          <a:xfrm>
            <a:off x="457200" y="1828800"/>
            <a:ext cx="4050000" cy="4479924"/>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4620920" y="1828801"/>
            <a:ext cx="4050000" cy="4479924"/>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4DE538F5-0549-432B-AD51-53B4C3799F6A}" type="datetimeFigureOut">
              <a:rPr lang="sv-SE" smtClean="0"/>
              <a:t>2018-01-12</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7F380134-E869-4967-927D-C1B10D3B620E}" type="slidenum">
              <a:rPr lang="sv-SE" smtClean="0"/>
              <a:t>‹#›</a:t>
            </a:fld>
            <a:endParaRPr lang="sv-SE"/>
          </a:p>
        </p:txBody>
      </p:sp>
    </p:spTree>
    <p:extLst>
      <p:ext uri="{BB962C8B-B14F-4D97-AF65-F5344CB8AC3E}">
        <p14:creationId xmlns:p14="http://schemas.microsoft.com/office/powerpoint/2010/main" val="3688010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ild">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DE538F5-0549-432B-AD51-53B4C3799F6A}" type="datetimeFigureOut">
              <a:rPr lang="sv-SE" smtClean="0"/>
              <a:t>2018-01-12</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7F380134-E869-4967-927D-C1B10D3B620E}" type="slidenum">
              <a:rPr lang="sv-SE" smtClean="0"/>
              <a:t>‹#›</a:t>
            </a:fld>
            <a:endParaRPr lang="sv-SE"/>
          </a:p>
        </p:txBody>
      </p:sp>
      <p:sp>
        <p:nvSpPr>
          <p:cNvPr id="6" name="Platshållare för bild 5"/>
          <p:cNvSpPr>
            <a:spLocks noGrp="1"/>
          </p:cNvSpPr>
          <p:nvPr>
            <p:ph type="pic" sz="quarter" idx="13"/>
          </p:nvPr>
        </p:nvSpPr>
        <p:spPr>
          <a:xfrm>
            <a:off x="0" y="0"/>
            <a:ext cx="9144000" cy="6858000"/>
          </a:xfrm>
        </p:spPr>
        <p:txBody>
          <a:bodyPr/>
          <a:lstStyle/>
          <a:p>
            <a:r>
              <a:rPr lang="sv-SE"/>
              <a:t>Klicka på ikonen för att lägga till en bild</a:t>
            </a:r>
            <a:endParaRPr lang="sv-SE" dirty="0"/>
          </a:p>
        </p:txBody>
      </p:sp>
    </p:spTree>
    <p:extLst>
      <p:ext uri="{BB962C8B-B14F-4D97-AF65-F5344CB8AC3E}">
        <p14:creationId xmlns:p14="http://schemas.microsoft.com/office/powerpoint/2010/main" val="2935335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Bildobjekt 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Platshållare för rubrik 1"/>
          <p:cNvSpPr>
            <a:spLocks noGrp="1"/>
          </p:cNvSpPr>
          <p:nvPr>
            <p:ph type="title"/>
          </p:nvPr>
        </p:nvSpPr>
        <p:spPr>
          <a:xfrm>
            <a:off x="457199" y="1052736"/>
            <a:ext cx="5580000" cy="774000"/>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457200" y="1828801"/>
            <a:ext cx="5580000" cy="4479924"/>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457200" y="6520259"/>
            <a:ext cx="2133600" cy="365125"/>
          </a:xfrm>
          <a:prstGeom prst="rect">
            <a:avLst/>
          </a:prstGeom>
        </p:spPr>
        <p:txBody>
          <a:bodyPr vert="horz" lIns="91440" tIns="45720" rIns="91440" bIns="45720" rtlCol="0" anchor="ctr"/>
          <a:lstStyle>
            <a:lvl1pPr algn="l">
              <a:defRPr sz="1200">
                <a:solidFill>
                  <a:srgbClr val="000000"/>
                </a:solidFill>
                <a:latin typeface="Arial" pitchFamily="34" charset="0"/>
                <a:cs typeface="Arial" pitchFamily="34" charset="0"/>
              </a:defRPr>
            </a:lvl1pPr>
          </a:lstStyle>
          <a:p>
            <a:fld id="{4DE538F5-0549-432B-AD51-53B4C3799F6A}" type="datetimeFigureOut">
              <a:rPr lang="sv-SE" smtClean="0"/>
              <a:pPr/>
              <a:t>2018-01-12</a:t>
            </a:fld>
            <a:endParaRPr lang="sv-SE"/>
          </a:p>
        </p:txBody>
      </p:sp>
      <p:sp>
        <p:nvSpPr>
          <p:cNvPr id="5" name="Platshållare för sidfot 4"/>
          <p:cNvSpPr>
            <a:spLocks noGrp="1"/>
          </p:cNvSpPr>
          <p:nvPr>
            <p:ph type="ftr" sz="quarter" idx="3"/>
          </p:nvPr>
        </p:nvSpPr>
        <p:spPr>
          <a:xfrm>
            <a:off x="3124200" y="6520259"/>
            <a:ext cx="2895600" cy="365125"/>
          </a:xfrm>
          <a:prstGeom prst="rect">
            <a:avLst/>
          </a:prstGeom>
        </p:spPr>
        <p:txBody>
          <a:bodyPr vert="horz" lIns="91440" tIns="45720" rIns="91440" bIns="45720" rtlCol="0" anchor="ctr"/>
          <a:lstStyle>
            <a:lvl1pPr algn="ctr">
              <a:defRPr sz="1200">
                <a:solidFill>
                  <a:srgbClr val="000000"/>
                </a:solidFill>
                <a:latin typeface="Arial" pitchFamily="34" charset="0"/>
                <a:cs typeface="Arial" pitchFamily="34" charset="0"/>
              </a:defRPr>
            </a:lvl1pPr>
          </a:lstStyle>
          <a:p>
            <a:endParaRPr lang="sv-SE" dirty="0"/>
          </a:p>
        </p:txBody>
      </p:sp>
      <p:sp>
        <p:nvSpPr>
          <p:cNvPr id="6" name="Platshållare för bildnummer 5"/>
          <p:cNvSpPr>
            <a:spLocks noGrp="1"/>
          </p:cNvSpPr>
          <p:nvPr>
            <p:ph type="sldNum" sz="quarter" idx="4"/>
          </p:nvPr>
        </p:nvSpPr>
        <p:spPr>
          <a:xfrm>
            <a:off x="6553200" y="6520259"/>
            <a:ext cx="2133600" cy="365125"/>
          </a:xfrm>
          <a:prstGeom prst="rect">
            <a:avLst/>
          </a:prstGeom>
        </p:spPr>
        <p:txBody>
          <a:bodyPr vert="horz" lIns="91440" tIns="45720" rIns="91440" bIns="45720" rtlCol="0" anchor="ctr"/>
          <a:lstStyle>
            <a:lvl1pPr algn="r">
              <a:defRPr sz="1200">
                <a:solidFill>
                  <a:srgbClr val="000000"/>
                </a:solidFill>
                <a:latin typeface="Arial" pitchFamily="34" charset="0"/>
                <a:cs typeface="Arial" pitchFamily="34" charset="0"/>
              </a:defRPr>
            </a:lvl1pPr>
          </a:lstStyle>
          <a:p>
            <a:fld id="{7F380134-E869-4967-927D-C1B10D3B620E}" type="slidenum">
              <a:rPr lang="sv-SE" smtClean="0"/>
              <a:pPr/>
              <a:t>‹#›</a:t>
            </a:fld>
            <a:endParaRPr lang="sv-SE" dirty="0"/>
          </a:p>
        </p:txBody>
      </p:sp>
    </p:spTree>
    <p:extLst>
      <p:ext uri="{BB962C8B-B14F-4D97-AF65-F5344CB8AC3E}">
        <p14:creationId xmlns:p14="http://schemas.microsoft.com/office/powerpoint/2010/main" val="4167557995"/>
      </p:ext>
    </p:extLst>
  </p:cSld>
  <p:clrMap bg1="lt1" tx1="dk1" bg2="lt2" tx2="dk2" accent1="accent1" accent2="accent2" accent3="accent3" accent4="accent4" accent5="accent5" accent6="accent6" hlink="hlink" folHlink="folHlink"/>
  <p:sldLayoutIdLst>
    <p:sldLayoutId id="2147483661" r:id="rId1"/>
    <p:sldLayoutId id="2147483660" r:id="rId2"/>
    <p:sldLayoutId id="2147483659" r:id="rId3"/>
    <p:sldLayoutId id="2147483649" r:id="rId4"/>
    <p:sldLayoutId id="2147483650" r:id="rId5"/>
    <p:sldLayoutId id="2147483662" r:id="rId6"/>
    <p:sldLayoutId id="2147483663" r:id="rId7"/>
    <p:sldLayoutId id="2147483652" r:id="rId8"/>
    <p:sldLayoutId id="2147483664" r:id="rId9"/>
    <p:sldLayoutId id="2147483654" r:id="rId10"/>
    <p:sldLayoutId id="2147483655" r:id="rId11"/>
  </p:sldLayoutIdLst>
  <p:txStyles>
    <p:titleStyle>
      <a:lvl1pPr algn="l" defTabSz="914400" rtl="0" eaLnBrk="1" latinLnBrk="0" hangingPunct="1">
        <a:lnSpc>
          <a:spcPts val="2600"/>
        </a:lnSpc>
        <a:spcBef>
          <a:spcPct val="0"/>
        </a:spcBef>
        <a:buNone/>
        <a:defRPr sz="2400" b="1" kern="1200">
          <a:solidFill>
            <a:schemeClr val="tx1"/>
          </a:solidFill>
          <a:latin typeface="Arial" pitchFamily="34" charset="0"/>
          <a:ea typeface="+mj-ea"/>
          <a:cs typeface="Arial" pitchFamily="34" charset="0"/>
        </a:defRPr>
      </a:lvl1pPr>
    </p:titleStyle>
    <p:bodyStyle>
      <a:lvl1pPr marL="180000" indent="-180000" algn="l" defTabSz="914400" rtl="0" eaLnBrk="1" latinLnBrk="0" hangingPunct="1">
        <a:lnSpc>
          <a:spcPts val="2400"/>
        </a:lnSpc>
        <a:spcBef>
          <a:spcPct val="20000"/>
        </a:spcBef>
        <a:spcAft>
          <a:spcPts val="600"/>
        </a:spcAft>
        <a:buFont typeface="Arial" pitchFamily="34" charset="0"/>
        <a:buChar char="•"/>
        <a:defRPr sz="1800" b="0" kern="1200">
          <a:solidFill>
            <a:schemeClr val="tx1"/>
          </a:solidFill>
          <a:latin typeface="Arial" pitchFamily="34" charset="0"/>
          <a:ea typeface="+mn-ea"/>
          <a:cs typeface="Arial" pitchFamily="34" charset="0"/>
        </a:defRPr>
      </a:lvl1pPr>
      <a:lvl2pPr marL="360000" indent="-180000" algn="l" defTabSz="914400" rtl="0" eaLnBrk="1" latinLnBrk="0" hangingPunct="1">
        <a:lnSpc>
          <a:spcPts val="2200"/>
        </a:lnSpc>
        <a:spcBef>
          <a:spcPts val="400"/>
        </a:spcBef>
        <a:spcAft>
          <a:spcPts val="600"/>
        </a:spcAft>
        <a:buFont typeface="Arial" pitchFamily="34" charset="0"/>
        <a:buChar char="–"/>
        <a:defRPr sz="1800" kern="1200">
          <a:solidFill>
            <a:schemeClr val="tx1"/>
          </a:solidFill>
          <a:latin typeface="Arial" pitchFamily="34" charset="0"/>
          <a:ea typeface="+mn-ea"/>
          <a:cs typeface="Arial" pitchFamily="34" charset="0"/>
        </a:defRPr>
      </a:lvl2pPr>
      <a:lvl3pPr marL="540000" indent="-180000" algn="l" defTabSz="914400" rtl="0" eaLnBrk="1" latinLnBrk="0" hangingPunct="1">
        <a:lnSpc>
          <a:spcPts val="2000"/>
        </a:lnSpc>
        <a:spcBef>
          <a:spcPts val="340"/>
        </a:spcBef>
        <a:spcAft>
          <a:spcPts val="600"/>
        </a:spcAft>
        <a:buFont typeface="Arial" pitchFamily="34" charset="0"/>
        <a:buChar char="•"/>
        <a:defRPr sz="1800" kern="1200">
          <a:solidFill>
            <a:schemeClr val="tx1"/>
          </a:solidFill>
          <a:latin typeface="Arial" pitchFamily="34" charset="0"/>
          <a:ea typeface="+mn-ea"/>
          <a:cs typeface="Arial" pitchFamily="34" charset="0"/>
        </a:defRPr>
      </a:lvl3pPr>
      <a:lvl4pPr marL="720000" indent="-180000" algn="l" defTabSz="914400" rtl="0" eaLnBrk="1" latinLnBrk="0" hangingPunct="1">
        <a:lnSpc>
          <a:spcPts val="2000"/>
        </a:lnSpc>
        <a:spcBef>
          <a:spcPts val="340"/>
        </a:spcBef>
        <a:spcAft>
          <a:spcPts val="600"/>
        </a:spcAft>
        <a:buFont typeface="Arial" pitchFamily="34" charset="0"/>
        <a:buChar char="–"/>
        <a:defRPr sz="1800" kern="1200">
          <a:solidFill>
            <a:schemeClr val="tx1"/>
          </a:solidFill>
          <a:latin typeface="Arial" pitchFamily="34" charset="0"/>
          <a:ea typeface="+mn-ea"/>
          <a:cs typeface="Arial" pitchFamily="34" charset="0"/>
        </a:defRPr>
      </a:lvl4pPr>
      <a:lvl5pPr marL="900000" indent="-180000" algn="l" defTabSz="914400" rtl="0" eaLnBrk="1" latinLnBrk="0" hangingPunct="1">
        <a:lnSpc>
          <a:spcPts val="2000"/>
        </a:lnSpc>
        <a:spcBef>
          <a:spcPts val="380"/>
        </a:spcBef>
        <a:spcAft>
          <a:spcPts val="600"/>
        </a:spcAft>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5.xml"/><Relationship Id="rId5" Type="http://schemas.openxmlformats.org/officeDocument/2006/relationships/image" Target="../media/image10.jpe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7.emf"/><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0.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2.emf"/><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3.jpeg"/><Relationship Id="rId7" Type="http://schemas.openxmlformats.org/officeDocument/2006/relationships/diagramQuickStyle" Target="../diagrams/quickStyle1.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4.png"/><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ctrTitle"/>
          </p:nvPr>
        </p:nvSpPr>
        <p:spPr/>
        <p:txBody>
          <a:bodyPr/>
          <a:lstStyle/>
          <a:p>
            <a:r>
              <a:rPr lang="sv-SE" dirty="0"/>
              <a:t>Virtuell teknik för utbildning av svetsare</a:t>
            </a:r>
            <a:br>
              <a:rPr lang="sv-SE" dirty="0"/>
            </a:br>
            <a:br>
              <a:rPr lang="sv-SE" dirty="0"/>
            </a:br>
            <a:br>
              <a:rPr lang="sv-SE" dirty="0"/>
            </a:br>
            <a:r>
              <a:rPr lang="sv-SE" sz="2400" dirty="0"/>
              <a:t>Mathias Lundin, Svetskommissionen</a:t>
            </a:r>
            <a:br>
              <a:rPr lang="sv-SE" sz="2400" dirty="0"/>
            </a:br>
            <a:br>
              <a:rPr lang="sv-SE" sz="2400" dirty="0"/>
            </a:br>
            <a:br>
              <a:rPr lang="sv-SE" sz="2400" dirty="0"/>
            </a:br>
            <a:r>
              <a:rPr lang="sv-SE" sz="1400" i="1" dirty="0"/>
              <a:t>Svetslärarmötet 12 januari 2018</a:t>
            </a:r>
          </a:p>
        </p:txBody>
      </p:sp>
    </p:spTree>
    <p:extLst>
      <p:ext uri="{BB962C8B-B14F-4D97-AF65-F5344CB8AC3E}">
        <p14:creationId xmlns:p14="http://schemas.microsoft.com/office/powerpoint/2010/main" val="628564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sv-SE" dirty="0"/>
              <a:t>Intresset för svetsutbildningar</a:t>
            </a:r>
            <a:br>
              <a:rPr lang="sv-SE" dirty="0"/>
            </a:br>
            <a:br>
              <a:rPr lang="sv-SE" dirty="0"/>
            </a:br>
            <a:r>
              <a:rPr lang="sv-SE" dirty="0"/>
              <a:t>portabilitet</a:t>
            </a:r>
          </a:p>
        </p:txBody>
      </p:sp>
      <p:pic>
        <p:nvPicPr>
          <p:cNvPr id="4" name="Bildobjekt 3"/>
          <p:cNvPicPr>
            <a:picLocks noChangeAspect="1"/>
          </p:cNvPicPr>
          <p:nvPr/>
        </p:nvPicPr>
        <p:blipFill>
          <a:blip r:embed="rId2"/>
          <a:stretch>
            <a:fillRect/>
          </a:stretch>
        </p:blipFill>
        <p:spPr>
          <a:xfrm>
            <a:off x="4572000" y="1700808"/>
            <a:ext cx="4389910" cy="2879603"/>
          </a:xfrm>
          <a:prstGeom prst="rect">
            <a:avLst/>
          </a:prstGeom>
        </p:spPr>
      </p:pic>
      <p:pic>
        <p:nvPicPr>
          <p:cNvPr id="5" name="Bildobjekt 4"/>
          <p:cNvPicPr>
            <a:picLocks noChangeAspect="1"/>
          </p:cNvPicPr>
          <p:nvPr/>
        </p:nvPicPr>
        <p:blipFill>
          <a:blip r:embed="rId3"/>
          <a:stretch>
            <a:fillRect/>
          </a:stretch>
        </p:blipFill>
        <p:spPr>
          <a:xfrm>
            <a:off x="4623043" y="3501008"/>
            <a:ext cx="4338867" cy="2880320"/>
          </a:xfrm>
          <a:prstGeom prst="rect">
            <a:avLst/>
          </a:prstGeom>
        </p:spPr>
      </p:pic>
      <p:pic>
        <p:nvPicPr>
          <p:cNvPr id="6" name="Bildobjekt 5"/>
          <p:cNvPicPr>
            <a:picLocks noChangeAspect="1"/>
          </p:cNvPicPr>
          <p:nvPr/>
        </p:nvPicPr>
        <p:blipFill>
          <a:blip r:embed="rId4"/>
          <a:stretch>
            <a:fillRect/>
          </a:stretch>
        </p:blipFill>
        <p:spPr>
          <a:xfrm>
            <a:off x="-1864" y="5195910"/>
            <a:ext cx="2286198" cy="1511939"/>
          </a:xfrm>
          <a:prstGeom prst="rect">
            <a:avLst/>
          </a:prstGeom>
        </p:spPr>
      </p:pic>
      <p:pic>
        <p:nvPicPr>
          <p:cNvPr id="7"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526" y="2399605"/>
            <a:ext cx="3331615" cy="2541563"/>
          </a:xfrm>
          <a:prstGeom prst="rect">
            <a:avLst/>
          </a:prstGeom>
        </p:spPr>
      </p:pic>
    </p:spTree>
    <p:extLst>
      <p:ext uri="{BB962C8B-B14F-4D97-AF65-F5344CB8AC3E}">
        <p14:creationId xmlns:p14="http://schemas.microsoft.com/office/powerpoint/2010/main" val="1005234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p:txBody>
          <a:bodyPr/>
          <a:lstStyle/>
          <a:p>
            <a:r>
              <a:rPr lang="sv-SE" dirty="0"/>
              <a:t>Läromedel</a:t>
            </a:r>
          </a:p>
          <a:p>
            <a:r>
              <a:rPr lang="sv-SE" dirty="0"/>
              <a:t>Teoriprov</a:t>
            </a:r>
          </a:p>
          <a:p>
            <a:r>
              <a:rPr lang="sv-SE" dirty="0"/>
              <a:t>Olika avseende anpassning till IW</a:t>
            </a:r>
          </a:p>
        </p:txBody>
      </p:sp>
      <p:sp>
        <p:nvSpPr>
          <p:cNvPr id="3" name="Rubrik 2"/>
          <p:cNvSpPr>
            <a:spLocks noGrp="1"/>
          </p:cNvSpPr>
          <p:nvPr>
            <p:ph type="title"/>
          </p:nvPr>
        </p:nvSpPr>
        <p:spPr/>
        <p:txBody>
          <a:bodyPr/>
          <a:lstStyle/>
          <a:p>
            <a:r>
              <a:rPr lang="sv-SE" dirty="0" err="1"/>
              <a:t>Lärplattformar</a:t>
            </a:r>
            <a:endParaRPr lang="sv-SE" dirty="0"/>
          </a:p>
        </p:txBody>
      </p:sp>
      <p:pic>
        <p:nvPicPr>
          <p:cNvPr id="4" name="Grafik 9"/>
          <p:cNvPicPr>
            <a:picLocks noChangeAspect="1"/>
          </p:cNvPicPr>
          <p:nvPr/>
        </p:nvPicPr>
        <p:blipFill>
          <a:blip r:embed="rId3"/>
          <a:stretch>
            <a:fillRect/>
          </a:stretch>
        </p:blipFill>
        <p:spPr>
          <a:xfrm>
            <a:off x="5148064" y="3212976"/>
            <a:ext cx="3824522" cy="3276021"/>
          </a:xfrm>
          <a:prstGeom prst="rect">
            <a:avLst/>
          </a:prstGeom>
        </p:spPr>
      </p:pic>
      <p:pic>
        <p:nvPicPr>
          <p:cNvPr id="5"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7704" y="4734337"/>
            <a:ext cx="1542257" cy="1574388"/>
          </a:xfrm>
          <a:prstGeom prst="rect">
            <a:avLst/>
          </a:prstGeom>
        </p:spPr>
      </p:pic>
    </p:spTree>
    <p:extLst>
      <p:ext uri="{BB962C8B-B14F-4D97-AF65-F5344CB8AC3E}">
        <p14:creationId xmlns:p14="http://schemas.microsoft.com/office/powerpoint/2010/main" val="2574090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p:txBody>
          <a:bodyPr/>
          <a:lstStyle/>
          <a:p>
            <a:r>
              <a:rPr lang="sv-SE" dirty="0"/>
              <a:t>Minskar elevers och lärares(!) exponering</a:t>
            </a:r>
          </a:p>
          <a:p>
            <a:r>
              <a:rPr lang="sv-SE" dirty="0"/>
              <a:t>Minskar miljöbelastning - materialspill, metalldamm, uttjänt utrustning, transporter förnödenheter …</a:t>
            </a:r>
          </a:p>
          <a:p>
            <a:endParaRPr lang="sv-SE" dirty="0"/>
          </a:p>
        </p:txBody>
      </p:sp>
      <p:sp>
        <p:nvSpPr>
          <p:cNvPr id="3" name="Rubrik 2"/>
          <p:cNvSpPr>
            <a:spLocks noGrp="1"/>
          </p:cNvSpPr>
          <p:nvPr>
            <p:ph type="title"/>
          </p:nvPr>
        </p:nvSpPr>
        <p:spPr/>
        <p:txBody>
          <a:bodyPr/>
          <a:lstStyle/>
          <a:p>
            <a:r>
              <a:rPr lang="sv-SE" dirty="0"/>
              <a:t>Med hänsyn till miljö och hälsa</a:t>
            </a:r>
          </a:p>
        </p:txBody>
      </p:sp>
      <p:pic>
        <p:nvPicPr>
          <p:cNvPr id="4"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1435" y="4026971"/>
            <a:ext cx="2405704" cy="1547453"/>
          </a:xfrm>
          <a:prstGeom prst="rect">
            <a:avLst/>
          </a:prstGeom>
        </p:spPr>
      </p:pic>
    </p:spTree>
    <p:extLst>
      <p:ext uri="{BB962C8B-B14F-4D97-AF65-F5344CB8AC3E}">
        <p14:creationId xmlns:p14="http://schemas.microsoft.com/office/powerpoint/2010/main" val="1439212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5"/>
          <p:cNvSpPr>
            <a:spLocks noGrp="1"/>
          </p:cNvSpPr>
          <p:nvPr>
            <p:ph idx="1"/>
          </p:nvPr>
        </p:nvSpPr>
        <p:spPr/>
        <p:txBody>
          <a:bodyPr/>
          <a:lstStyle/>
          <a:p>
            <a:r>
              <a:rPr lang="sv-SE" dirty="0"/>
              <a:t>Utbilda snabbare och effektivare, alla nivåer</a:t>
            </a:r>
          </a:p>
          <a:p>
            <a:r>
              <a:rPr lang="sv-SE" dirty="0"/>
              <a:t>Locka och engagera elever till svetsutbildningar</a:t>
            </a:r>
          </a:p>
          <a:p>
            <a:r>
              <a:rPr lang="sv-SE" dirty="0"/>
              <a:t>Förbättra och komplettera traditionell inlärning</a:t>
            </a:r>
          </a:p>
          <a:p>
            <a:r>
              <a:rPr lang="sv-SE" dirty="0"/>
              <a:t>Miljöhänsyn och ekonomiska besparingar - grundmaterial, tillsatsmaterial, spill, metalldamm</a:t>
            </a:r>
          </a:p>
          <a:p>
            <a:r>
              <a:rPr lang="sv-SE" dirty="0"/>
              <a:t>Öka elever och lärares hälsa och säkerhet</a:t>
            </a:r>
          </a:p>
          <a:p>
            <a:r>
              <a:rPr lang="sv-SE" dirty="0"/>
              <a:t>Öka gruppdynamik</a:t>
            </a:r>
          </a:p>
          <a:p>
            <a:r>
              <a:rPr lang="sv-SE" dirty="0"/>
              <a:t>Stöd vid rekrytering</a:t>
            </a:r>
          </a:p>
          <a:p>
            <a:r>
              <a:rPr lang="sv-SE" dirty="0"/>
              <a:t>Validering av svetsares kompetenser</a:t>
            </a:r>
          </a:p>
          <a:p>
            <a:r>
              <a:rPr lang="sv-SE" dirty="0"/>
              <a:t>Möjlighet till flerspråkighet</a:t>
            </a:r>
          </a:p>
          <a:p>
            <a:endParaRPr lang="sv-SE" dirty="0"/>
          </a:p>
        </p:txBody>
      </p:sp>
      <p:sp>
        <p:nvSpPr>
          <p:cNvPr id="5" name="Rubrik 4"/>
          <p:cNvSpPr>
            <a:spLocks noGrp="1"/>
          </p:cNvSpPr>
          <p:nvPr>
            <p:ph type="title"/>
          </p:nvPr>
        </p:nvSpPr>
        <p:spPr/>
        <p:txBody>
          <a:bodyPr/>
          <a:lstStyle/>
          <a:p>
            <a:r>
              <a:rPr lang="sv-SE" dirty="0"/>
              <a:t>Sammanfattning fördelar</a:t>
            </a:r>
          </a:p>
        </p:txBody>
      </p:sp>
      <p:pic>
        <p:nvPicPr>
          <p:cNvPr id="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2058" b="12058"/>
          <a:stretch/>
        </p:blipFill>
        <p:spPr bwMode="auto">
          <a:xfrm>
            <a:off x="6586538" y="2132856"/>
            <a:ext cx="2557462" cy="145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7291" b="7291"/>
          <a:stretch/>
        </p:blipFill>
        <p:spPr bwMode="auto">
          <a:xfrm>
            <a:off x="6586538" y="3591769"/>
            <a:ext cx="2557462" cy="145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Bildobjekt 7"/>
          <p:cNvPicPr>
            <a:picLocks noChangeAspect="1"/>
          </p:cNvPicPr>
          <p:nvPr/>
        </p:nvPicPr>
        <p:blipFill>
          <a:blip r:embed="rId5"/>
          <a:stretch>
            <a:fillRect/>
          </a:stretch>
        </p:blipFill>
        <p:spPr>
          <a:xfrm>
            <a:off x="6586538" y="5061359"/>
            <a:ext cx="2557462" cy="1677592"/>
          </a:xfrm>
          <a:prstGeom prst="rect">
            <a:avLst/>
          </a:prstGeom>
        </p:spPr>
      </p:pic>
    </p:spTree>
    <p:extLst>
      <p:ext uri="{BB962C8B-B14F-4D97-AF65-F5344CB8AC3E}">
        <p14:creationId xmlns:p14="http://schemas.microsoft.com/office/powerpoint/2010/main" val="296842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a:xfrm>
            <a:off x="1080000" y="1052736"/>
            <a:ext cx="7308424" cy="2592000"/>
          </a:xfrm>
        </p:spPr>
        <p:txBody>
          <a:bodyPr/>
          <a:lstStyle/>
          <a:p>
            <a:br>
              <a:rPr lang="sv-SE" dirty="0"/>
            </a:br>
            <a:br>
              <a:rPr lang="sv-SE" dirty="0"/>
            </a:br>
            <a:br>
              <a:rPr lang="sv-SE" dirty="0"/>
            </a:br>
            <a:br>
              <a:rPr lang="sv-SE" dirty="0"/>
            </a:br>
            <a:r>
              <a:rPr lang="sv-SE" dirty="0"/>
              <a:t>Prova!!!</a:t>
            </a:r>
            <a:br>
              <a:rPr lang="sv-SE" dirty="0"/>
            </a:br>
            <a:br>
              <a:rPr lang="sv-SE" dirty="0"/>
            </a:br>
            <a:br>
              <a:rPr lang="sv-SE" dirty="0"/>
            </a:br>
            <a:br>
              <a:rPr lang="sv-SE" dirty="0"/>
            </a:br>
            <a:r>
              <a:rPr lang="sv-SE" dirty="0"/>
              <a:t>Viktig del av framtidens </a:t>
            </a:r>
            <a:r>
              <a:rPr lang="sv-SE" dirty="0" err="1"/>
              <a:t>svetsutbildning</a:t>
            </a:r>
            <a:r>
              <a:rPr lang="sv-SE" dirty="0"/>
              <a:t>     </a:t>
            </a:r>
          </a:p>
        </p:txBody>
      </p:sp>
    </p:spTree>
    <p:extLst>
      <p:ext uri="{BB962C8B-B14F-4D97-AF65-F5344CB8AC3E}">
        <p14:creationId xmlns:p14="http://schemas.microsoft.com/office/powerpoint/2010/main" val="2190639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lstStyle/>
          <a:p>
            <a:r>
              <a:rPr lang="sv-SE" dirty="0"/>
              <a:t>Tack för uppmärksamheten!</a:t>
            </a:r>
            <a:br>
              <a:rPr lang="sv-SE" dirty="0"/>
            </a:br>
            <a:br>
              <a:rPr lang="sv-SE" dirty="0"/>
            </a:br>
            <a:r>
              <a:rPr lang="sv-SE" dirty="0"/>
              <a:t>Frågor?</a:t>
            </a:r>
            <a:br>
              <a:rPr lang="sv-SE" dirty="0"/>
            </a:br>
            <a:br>
              <a:rPr lang="sv-SE" dirty="0"/>
            </a:br>
            <a:br>
              <a:rPr lang="sv-SE" dirty="0"/>
            </a:br>
            <a:r>
              <a:rPr lang="sv-SE" dirty="0"/>
              <a:t>mathias.lundin@svets.se</a:t>
            </a:r>
            <a:endParaRPr lang="sv-SE" sz="1600" dirty="0"/>
          </a:p>
        </p:txBody>
      </p:sp>
      <p:sp>
        <p:nvSpPr>
          <p:cNvPr id="5" name="textruta 4"/>
          <p:cNvSpPr txBox="1"/>
          <p:nvPr/>
        </p:nvSpPr>
        <p:spPr>
          <a:xfrm>
            <a:off x="1403648" y="5085184"/>
            <a:ext cx="6139822" cy="646331"/>
          </a:xfrm>
          <a:prstGeom prst="rect">
            <a:avLst/>
          </a:prstGeom>
          <a:noFill/>
        </p:spPr>
        <p:txBody>
          <a:bodyPr wrap="none" rtlCol="0">
            <a:spAutoFit/>
          </a:bodyPr>
          <a:lstStyle/>
          <a:p>
            <a:r>
              <a:rPr lang="sv-SE" i="1" dirty="0">
                <a:solidFill>
                  <a:schemeClr val="bg1"/>
                </a:solidFill>
              </a:rPr>
              <a:t>"Standard ersätter inte utbildning, sunda bedömningar och</a:t>
            </a:r>
            <a:br>
              <a:rPr lang="sv-SE" i="1" dirty="0">
                <a:solidFill>
                  <a:schemeClr val="bg1"/>
                </a:solidFill>
              </a:rPr>
            </a:br>
            <a:r>
              <a:rPr lang="sv-SE" i="1" dirty="0">
                <a:solidFill>
                  <a:schemeClr val="bg1"/>
                </a:solidFill>
              </a:rPr>
              <a:t>god teknisk praxis” - </a:t>
            </a:r>
            <a:r>
              <a:rPr lang="sv-SE" dirty="0">
                <a:solidFill>
                  <a:schemeClr val="bg1"/>
                </a:solidFill>
              </a:rPr>
              <a:t>Mathias Lundin, Svetskommissionen</a:t>
            </a:r>
          </a:p>
        </p:txBody>
      </p:sp>
    </p:spTree>
    <p:extLst>
      <p:ext uri="{BB962C8B-B14F-4D97-AF65-F5344CB8AC3E}">
        <p14:creationId xmlns:p14="http://schemas.microsoft.com/office/powerpoint/2010/main" val="3466257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innehåll 6"/>
          <p:cNvSpPr>
            <a:spLocks noGrp="1"/>
          </p:cNvSpPr>
          <p:nvPr>
            <p:ph idx="1"/>
          </p:nvPr>
        </p:nvSpPr>
        <p:spPr>
          <a:xfrm>
            <a:off x="457200" y="1828801"/>
            <a:ext cx="7931224" cy="4479924"/>
          </a:xfrm>
        </p:spPr>
        <p:txBody>
          <a:bodyPr/>
          <a:lstStyle/>
          <a:p>
            <a:pPr marL="0" indent="0">
              <a:buNone/>
            </a:pPr>
            <a:r>
              <a:rPr lang="sv-SE" sz="1600" dirty="0"/>
              <a:t>… (eller </a:t>
            </a:r>
            <a:r>
              <a:rPr lang="sv-SE" sz="1600" dirty="0" err="1"/>
              <a:t>augmented</a:t>
            </a:r>
            <a:r>
              <a:rPr lang="sv-SE" sz="1600" dirty="0"/>
              <a:t> </a:t>
            </a:r>
            <a:r>
              <a:rPr lang="sv-SE" sz="1600" dirty="0" err="1"/>
              <a:t>reality</a:t>
            </a:r>
            <a:r>
              <a:rPr lang="sv-SE" sz="1600" dirty="0"/>
              <a:t>, AR) är en live direkt eller indirekt betraktelse av en fysisk, verklighetstrogen miljö vars element förstärks (eller kompletteras) med datorgenererade sinnesintryck som ljud, video, grafik eller GPS-data. Det är relaterat till ett begrepp som kallas </a:t>
            </a:r>
            <a:r>
              <a:rPr lang="sv-SE" sz="1600" dirty="0" err="1"/>
              <a:t>mediated</a:t>
            </a:r>
            <a:r>
              <a:rPr lang="sv-SE" sz="1600" dirty="0"/>
              <a:t> </a:t>
            </a:r>
            <a:r>
              <a:rPr lang="sv-SE" sz="1600" dirty="0" err="1"/>
              <a:t>reality</a:t>
            </a:r>
            <a:r>
              <a:rPr lang="sv-SE" sz="1600" dirty="0"/>
              <a:t> (medierad verklighet), där en bild av verkligheten ändras (kanske till och med minskar i stället för förstärks) av en dator. Tekniken fungerar genom att öka uppfattningen om den nuvarande verkligheten (till skillnad från virtuell verklighet som ersätter den verkliga världen med en simulerad). Förstärkt verklighet sker konventionellt i realtid och i semantiska sammanhang med miljöfaktorer, såsom sportresultat på TV under en match. Med hjälp av avancerad AR-teknik (t.ex. genom att tillsätta datorseende och objektigenkänning) blir informationen om den omgivande verkligheten för användaren både interaktiv och digitalt manipulerbar. Information om miljön och dess objekt överläggs på den verkliga världen. Denna information kan vara virtuell eller verklig, t.ex. genom att se andra verkliga känd eller uppmätt information såsom elektromagnetiska radiovågor som är överlagrade i exakt position med där de faktiskt är i rymden.</a:t>
            </a:r>
          </a:p>
          <a:p>
            <a:pPr marL="0" indent="0" algn="r">
              <a:buNone/>
            </a:pPr>
            <a:r>
              <a:rPr lang="sv-SE" sz="1100" dirty="0"/>
              <a:t>Källa </a:t>
            </a:r>
            <a:r>
              <a:rPr lang="sv-SE" sz="1100" dirty="0" err="1"/>
              <a:t>Wikipedia</a:t>
            </a:r>
            <a:endParaRPr lang="sv-SE" sz="1100" dirty="0"/>
          </a:p>
        </p:txBody>
      </p:sp>
      <p:sp>
        <p:nvSpPr>
          <p:cNvPr id="6" name="Rubrik 5"/>
          <p:cNvSpPr>
            <a:spLocks noGrp="1"/>
          </p:cNvSpPr>
          <p:nvPr>
            <p:ph type="title"/>
          </p:nvPr>
        </p:nvSpPr>
        <p:spPr/>
        <p:txBody>
          <a:bodyPr/>
          <a:lstStyle/>
          <a:p>
            <a:r>
              <a:rPr lang="sv-SE" dirty="0"/>
              <a:t>Förstärkt verklighet …</a:t>
            </a:r>
            <a:br>
              <a:rPr lang="sv-SE" dirty="0"/>
            </a:br>
            <a:endParaRPr lang="sv-SE" dirty="0"/>
          </a:p>
        </p:txBody>
      </p:sp>
    </p:spTree>
    <p:extLst>
      <p:ext uri="{BB962C8B-B14F-4D97-AF65-F5344CB8AC3E}">
        <p14:creationId xmlns:p14="http://schemas.microsoft.com/office/powerpoint/2010/main" val="4202503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p:txBody>
          <a:bodyPr/>
          <a:lstStyle/>
          <a:p>
            <a:r>
              <a:rPr lang="sv-SE" dirty="0"/>
              <a:t>Visa elever möjligheter</a:t>
            </a:r>
          </a:p>
          <a:p>
            <a:r>
              <a:rPr lang="sv-SE" dirty="0" err="1"/>
              <a:t>Kariärsvägar</a:t>
            </a:r>
            <a:r>
              <a:rPr lang="sv-SE" dirty="0"/>
              <a:t>? </a:t>
            </a:r>
          </a:p>
        </p:txBody>
      </p:sp>
      <p:sp>
        <p:nvSpPr>
          <p:cNvPr id="3" name="Rubrik 2"/>
          <p:cNvSpPr>
            <a:spLocks noGrp="1"/>
          </p:cNvSpPr>
          <p:nvPr>
            <p:ph type="title"/>
          </p:nvPr>
        </p:nvSpPr>
        <p:spPr/>
        <p:txBody>
          <a:bodyPr/>
          <a:lstStyle/>
          <a:p>
            <a:r>
              <a:rPr lang="sv-SE" dirty="0"/>
              <a:t>Virtuella miljöer  </a:t>
            </a:r>
          </a:p>
        </p:txBody>
      </p:sp>
      <p:pic>
        <p:nvPicPr>
          <p:cNvPr id="4" name="Bildobjekt 3"/>
          <p:cNvPicPr>
            <a:picLocks noChangeAspect="1"/>
          </p:cNvPicPr>
          <p:nvPr/>
        </p:nvPicPr>
        <p:blipFill>
          <a:blip r:embed="rId2"/>
          <a:stretch>
            <a:fillRect/>
          </a:stretch>
        </p:blipFill>
        <p:spPr>
          <a:xfrm>
            <a:off x="3779912" y="2276872"/>
            <a:ext cx="4080430" cy="3055394"/>
          </a:xfrm>
          <a:prstGeom prst="rect">
            <a:avLst/>
          </a:prstGeom>
        </p:spPr>
      </p:pic>
      <p:pic>
        <p:nvPicPr>
          <p:cNvPr id="5" name="Bildobjekt 4"/>
          <p:cNvPicPr>
            <a:picLocks noChangeAspect="1"/>
          </p:cNvPicPr>
          <p:nvPr/>
        </p:nvPicPr>
        <p:blipFill>
          <a:blip r:embed="rId3"/>
          <a:stretch>
            <a:fillRect/>
          </a:stretch>
        </p:blipFill>
        <p:spPr>
          <a:xfrm>
            <a:off x="5292080" y="3959257"/>
            <a:ext cx="3707421" cy="2776088"/>
          </a:xfrm>
          <a:prstGeom prst="rect">
            <a:avLst/>
          </a:prstGeom>
        </p:spPr>
      </p:pic>
    </p:spTree>
    <p:extLst>
      <p:ext uri="{BB962C8B-B14F-4D97-AF65-F5344CB8AC3E}">
        <p14:creationId xmlns:p14="http://schemas.microsoft.com/office/powerpoint/2010/main" val="1535387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sv-SE" dirty="0"/>
              <a:t>Jämförelse</a:t>
            </a:r>
          </a:p>
        </p:txBody>
      </p:sp>
      <p:sp>
        <p:nvSpPr>
          <p:cNvPr id="4" name="Platshållare för innehåll 3"/>
          <p:cNvSpPr>
            <a:spLocks noGrp="1"/>
          </p:cNvSpPr>
          <p:nvPr>
            <p:ph sz="half" idx="1"/>
          </p:nvPr>
        </p:nvSpPr>
        <p:spPr/>
        <p:txBody>
          <a:bodyPr/>
          <a:lstStyle/>
          <a:p>
            <a:r>
              <a:rPr lang="sv-SE" dirty="0"/>
              <a:t>Svetsplats (</a:t>
            </a:r>
            <a:r>
              <a:rPr lang="sv-SE" dirty="0" err="1"/>
              <a:t>inkl</a:t>
            </a:r>
            <a:r>
              <a:rPr lang="sv-SE" dirty="0"/>
              <a:t> bås, strömkälla, fixtur, utsug …)</a:t>
            </a:r>
          </a:p>
          <a:p>
            <a:r>
              <a:rPr lang="sv-SE" dirty="0"/>
              <a:t>Personlig skyddsutrustning</a:t>
            </a:r>
          </a:p>
          <a:p>
            <a:r>
              <a:rPr lang="sv-SE" dirty="0" err="1"/>
              <a:t>Löpade</a:t>
            </a:r>
            <a:r>
              <a:rPr lang="sv-SE" dirty="0"/>
              <a:t> kostnad för grundmaterial, tillsatsmaterial, </a:t>
            </a:r>
            <a:r>
              <a:rPr lang="sv-SE" dirty="0" err="1"/>
              <a:t>skyddsgas</a:t>
            </a:r>
            <a:r>
              <a:rPr lang="sv-SE" dirty="0"/>
              <a:t>, </a:t>
            </a:r>
          </a:p>
          <a:p>
            <a:r>
              <a:rPr lang="sv-SE" dirty="0"/>
              <a:t>Svetsrök</a:t>
            </a:r>
          </a:p>
          <a:p>
            <a:r>
              <a:rPr lang="sv-SE" dirty="0"/>
              <a:t>Miljöbelastning avfall</a:t>
            </a:r>
          </a:p>
          <a:p>
            <a:endParaRPr lang="sv-SE" dirty="0"/>
          </a:p>
          <a:p>
            <a:endParaRPr lang="sv-SE" dirty="0"/>
          </a:p>
        </p:txBody>
      </p:sp>
      <p:sp>
        <p:nvSpPr>
          <p:cNvPr id="5" name="Platshållare för innehåll 4"/>
          <p:cNvSpPr>
            <a:spLocks noGrp="1"/>
          </p:cNvSpPr>
          <p:nvPr>
            <p:ph sz="half" idx="2"/>
          </p:nvPr>
        </p:nvSpPr>
        <p:spPr/>
        <p:txBody>
          <a:bodyPr/>
          <a:lstStyle/>
          <a:p>
            <a:r>
              <a:rPr lang="sv-SE" dirty="0"/>
              <a:t>Svetssimulator för virtuell svetsning</a:t>
            </a:r>
          </a:p>
        </p:txBody>
      </p:sp>
    </p:spTree>
    <p:extLst>
      <p:ext uri="{BB962C8B-B14F-4D97-AF65-F5344CB8AC3E}">
        <p14:creationId xmlns:p14="http://schemas.microsoft.com/office/powerpoint/2010/main" val="1380916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p:txBody>
          <a:bodyPr/>
          <a:lstStyle/>
          <a:p>
            <a:r>
              <a:rPr lang="sv-SE" dirty="0"/>
              <a:t>Simulator i inledningsfasen av utbildningen självklara fördelar</a:t>
            </a:r>
          </a:p>
          <a:p>
            <a:r>
              <a:rPr lang="sv-SE" dirty="0"/>
              <a:t>Klara av en nivå i simulatorn </a:t>
            </a:r>
            <a:r>
              <a:rPr lang="sv-SE"/>
              <a:t>innan man börjar …</a:t>
            </a:r>
            <a:endParaRPr lang="sv-SE" dirty="0"/>
          </a:p>
          <a:p>
            <a:r>
              <a:rPr lang="sv-SE" dirty="0"/>
              <a:t>Jmf flygtimmar i simulatorn</a:t>
            </a:r>
          </a:p>
          <a:p>
            <a:endParaRPr lang="sv-SE" dirty="0"/>
          </a:p>
          <a:p>
            <a:r>
              <a:rPr lang="sv-SE" dirty="0"/>
              <a:t>Uppdateringar?</a:t>
            </a:r>
          </a:p>
        </p:txBody>
      </p:sp>
      <p:sp>
        <p:nvSpPr>
          <p:cNvPr id="3" name="Rubrik 2"/>
          <p:cNvSpPr>
            <a:spLocks noGrp="1"/>
          </p:cNvSpPr>
          <p:nvPr>
            <p:ph type="title"/>
          </p:nvPr>
        </p:nvSpPr>
        <p:spPr/>
        <p:txBody>
          <a:bodyPr/>
          <a:lstStyle/>
          <a:p>
            <a:r>
              <a:rPr lang="sv-SE" dirty="0"/>
              <a:t>Användning …</a:t>
            </a:r>
          </a:p>
        </p:txBody>
      </p:sp>
    </p:spTree>
    <p:extLst>
      <p:ext uri="{BB962C8B-B14F-4D97-AF65-F5344CB8AC3E}">
        <p14:creationId xmlns:p14="http://schemas.microsoft.com/office/powerpoint/2010/main" val="1459771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sv-SE" dirty="0"/>
              <a:t>Mogen teknologi - leverantörer</a:t>
            </a:r>
          </a:p>
        </p:txBody>
      </p:sp>
      <p:pic>
        <p:nvPicPr>
          <p:cNvPr id="6" name="Bildobjekt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7198" y="3268108"/>
            <a:ext cx="2984145" cy="1173540"/>
          </a:xfrm>
          <a:prstGeom prst="rect">
            <a:avLst/>
          </a:prstGeom>
        </p:spPr>
      </p:pic>
      <p:pic>
        <p:nvPicPr>
          <p:cNvPr id="7" name="Bildobjekt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3" y="3436039"/>
            <a:ext cx="2282198" cy="785050"/>
          </a:xfrm>
          <a:prstGeom prst="rect">
            <a:avLst/>
          </a:prstGeom>
        </p:spPr>
      </p:pic>
      <p:pic>
        <p:nvPicPr>
          <p:cNvPr id="2" name="Bildobjekt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8530" y="3268107"/>
            <a:ext cx="2843790" cy="1014986"/>
          </a:xfrm>
          <a:prstGeom prst="rect">
            <a:avLst/>
          </a:prstGeom>
        </p:spPr>
      </p:pic>
    </p:spTree>
    <p:extLst>
      <p:ext uri="{BB962C8B-B14F-4D97-AF65-F5344CB8AC3E}">
        <p14:creationId xmlns:p14="http://schemas.microsoft.com/office/powerpoint/2010/main" val="17836372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sv-SE" dirty="0"/>
              <a:t>Flerspråkig</a:t>
            </a:r>
          </a:p>
        </p:txBody>
      </p:sp>
      <p:pic>
        <p:nvPicPr>
          <p:cNvPr id="4" name="Grafik 6"/>
          <p:cNvPicPr>
            <a:picLocks noChangeAspect="1"/>
          </p:cNvPicPr>
          <p:nvPr/>
        </p:nvPicPr>
        <p:blipFill rotWithShape="1">
          <a:blip r:embed="rId2"/>
          <a:srcRect t="11465" b="8813"/>
          <a:stretch/>
        </p:blipFill>
        <p:spPr>
          <a:xfrm>
            <a:off x="1979712" y="2276872"/>
            <a:ext cx="4752528" cy="3312072"/>
          </a:xfrm>
          <a:prstGeom prst="rect">
            <a:avLst/>
          </a:prstGeom>
        </p:spPr>
      </p:pic>
    </p:spTree>
    <p:extLst>
      <p:ext uri="{BB962C8B-B14F-4D97-AF65-F5344CB8AC3E}">
        <p14:creationId xmlns:p14="http://schemas.microsoft.com/office/powerpoint/2010/main" val="3168644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a:xfrm>
            <a:off x="457200" y="1757388"/>
            <a:ext cx="5698976" cy="4479924"/>
          </a:xfrm>
        </p:spPr>
        <p:txBody>
          <a:bodyPr/>
          <a:lstStyle/>
          <a:p>
            <a:r>
              <a:rPr lang="sv-SE" dirty="0"/>
              <a:t>Positionering med sensorer eller</a:t>
            </a:r>
            <a:br>
              <a:rPr lang="sv-SE" dirty="0"/>
            </a:br>
            <a:r>
              <a:rPr lang="sv-SE" dirty="0"/>
              <a:t>kamera (visuella)</a:t>
            </a:r>
          </a:p>
          <a:p>
            <a:r>
              <a:rPr lang="sv-SE" dirty="0"/>
              <a:t>Virtuell verklighet (VR) eller förstärkt </a:t>
            </a:r>
            <a:br>
              <a:rPr lang="sv-SE" dirty="0"/>
            </a:br>
            <a:r>
              <a:rPr lang="sv-SE" dirty="0"/>
              <a:t>verklighet (AR)</a:t>
            </a:r>
          </a:p>
          <a:p>
            <a:r>
              <a:rPr lang="sv-SE" dirty="0" err="1"/>
              <a:t>Lärplattform</a:t>
            </a:r>
            <a:r>
              <a:rPr lang="sv-SE" dirty="0"/>
              <a:t> teori, examinering, </a:t>
            </a:r>
            <a:br>
              <a:rPr lang="sv-SE" dirty="0"/>
            </a:br>
            <a:r>
              <a:rPr lang="sv-SE" dirty="0"/>
              <a:t>integrering praktik</a:t>
            </a:r>
          </a:p>
          <a:p>
            <a:r>
              <a:rPr lang="sv-SE" dirty="0"/>
              <a:t>Metoder (MMA, MIG/MAG, TIG, Gas)</a:t>
            </a:r>
          </a:p>
          <a:p>
            <a:r>
              <a:rPr lang="sv-SE" dirty="0"/>
              <a:t>Material (svart, rostfritt, aluminium)</a:t>
            </a:r>
          </a:p>
          <a:p>
            <a:r>
              <a:rPr lang="sv-SE" dirty="0" err="1"/>
              <a:t>Svetslägen</a:t>
            </a:r>
            <a:r>
              <a:rPr lang="sv-SE" dirty="0"/>
              <a:t> (PA, PB, … J-L045)</a:t>
            </a:r>
          </a:p>
          <a:p>
            <a:r>
              <a:rPr lang="sv-SE" dirty="0" err="1"/>
              <a:t>Formvara</a:t>
            </a:r>
            <a:r>
              <a:rPr lang="sv-SE" dirty="0"/>
              <a:t> (rör, plåt, rör mot plåt)</a:t>
            </a:r>
          </a:p>
          <a:p>
            <a:r>
              <a:rPr lang="sv-SE" dirty="0"/>
              <a:t>Flersträng</a:t>
            </a:r>
          </a:p>
          <a:p>
            <a:r>
              <a:rPr lang="sv-SE" dirty="0"/>
              <a:t>Inställning svårighetsgrader</a:t>
            </a:r>
          </a:p>
          <a:p>
            <a:endParaRPr lang="sv-SE" dirty="0"/>
          </a:p>
          <a:p>
            <a:endParaRPr lang="sv-SE" dirty="0"/>
          </a:p>
          <a:p>
            <a:endParaRPr lang="sv-SE" dirty="0"/>
          </a:p>
          <a:p>
            <a:endParaRPr lang="sv-SE" dirty="0"/>
          </a:p>
        </p:txBody>
      </p:sp>
      <p:sp>
        <p:nvSpPr>
          <p:cNvPr id="3" name="Rubrik 2"/>
          <p:cNvSpPr>
            <a:spLocks noGrp="1"/>
          </p:cNvSpPr>
          <p:nvPr>
            <p:ph type="title"/>
          </p:nvPr>
        </p:nvSpPr>
        <p:spPr/>
        <p:txBody>
          <a:bodyPr/>
          <a:lstStyle/>
          <a:p>
            <a:r>
              <a:rPr lang="sv-SE" dirty="0"/>
              <a:t>Olika system - jämför teknik/innehåll</a:t>
            </a:r>
          </a:p>
        </p:txBody>
      </p:sp>
      <p:pic>
        <p:nvPicPr>
          <p:cNvPr id="4" name="Bildobjekt 3"/>
          <p:cNvPicPr>
            <a:picLocks noChangeAspect="1"/>
          </p:cNvPicPr>
          <p:nvPr/>
        </p:nvPicPr>
        <p:blipFill>
          <a:blip r:embed="rId3"/>
          <a:stretch>
            <a:fillRect/>
          </a:stretch>
        </p:blipFill>
        <p:spPr>
          <a:xfrm>
            <a:off x="6337814" y="3284984"/>
            <a:ext cx="2806186" cy="2797920"/>
          </a:xfrm>
          <a:prstGeom prst="rect">
            <a:avLst/>
          </a:prstGeom>
        </p:spPr>
      </p:pic>
      <p:pic>
        <p:nvPicPr>
          <p:cNvPr id="5" name="Grafik 8"/>
          <p:cNvPicPr>
            <a:picLocks noChangeAspect="1"/>
          </p:cNvPicPr>
          <p:nvPr/>
        </p:nvPicPr>
        <p:blipFill rotWithShape="1">
          <a:blip r:embed="rId4" cstate="print">
            <a:extLst>
              <a:ext uri="{28A0092B-C50C-407E-A947-70E740481C1C}">
                <a14:useLocalDpi xmlns:a14="http://schemas.microsoft.com/office/drawing/2010/main" val="0"/>
              </a:ext>
            </a:extLst>
          </a:blip>
          <a:srcRect l="19363" t="14521" r="18676" b="2822"/>
          <a:stretch/>
        </p:blipFill>
        <p:spPr>
          <a:xfrm>
            <a:off x="4854255" y="3717032"/>
            <a:ext cx="1445937" cy="2891873"/>
          </a:xfrm>
          <a:prstGeom prst="rect">
            <a:avLst/>
          </a:prstGeom>
        </p:spPr>
      </p:pic>
      <p:pic>
        <p:nvPicPr>
          <p:cNvPr id="6"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4168" y="980728"/>
            <a:ext cx="3062730" cy="2336441"/>
          </a:xfrm>
          <a:prstGeom prst="rect">
            <a:avLst/>
          </a:prstGeom>
        </p:spPr>
      </p:pic>
    </p:spTree>
    <p:extLst>
      <p:ext uri="{BB962C8B-B14F-4D97-AF65-F5344CB8AC3E}">
        <p14:creationId xmlns:p14="http://schemas.microsoft.com/office/powerpoint/2010/main" val="475431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a:xfrm>
            <a:off x="457200" y="1828801"/>
            <a:ext cx="5050904" cy="4479924"/>
          </a:xfrm>
        </p:spPr>
        <p:txBody>
          <a:bodyPr/>
          <a:lstStyle/>
          <a:p>
            <a:r>
              <a:rPr lang="sv-SE" dirty="0"/>
              <a:t>Återkoppling handlag (realtid, repris)</a:t>
            </a:r>
          </a:p>
          <a:p>
            <a:r>
              <a:rPr lang="sv-SE" dirty="0"/>
              <a:t>Återkoppling ljud (beroende av parametrar …)</a:t>
            </a:r>
          </a:p>
          <a:p>
            <a:r>
              <a:rPr lang="sv-SE" dirty="0"/>
              <a:t>Spela in, arkivera och verifiera studentarbete</a:t>
            </a:r>
          </a:p>
          <a:p>
            <a:r>
              <a:rPr lang="sv-SE" dirty="0"/>
              <a:t>Bedömning - framföringshastighet, pistolvinkel &amp; lutning, kontaktrörsavstånd och träffsäkerhet</a:t>
            </a:r>
          </a:p>
          <a:p>
            <a:r>
              <a:rPr lang="sv-SE" dirty="0"/>
              <a:t>Se demosvets innan svetsning</a:t>
            </a:r>
          </a:p>
          <a:p>
            <a:r>
              <a:rPr lang="sv-SE" dirty="0"/>
              <a:t>Lärarhandledning mjukvara</a:t>
            </a:r>
          </a:p>
          <a:p>
            <a:r>
              <a:rPr lang="sv-SE" dirty="0"/>
              <a:t>Portabilitet</a:t>
            </a:r>
          </a:p>
          <a:p>
            <a:r>
              <a:rPr lang="sv-SE" dirty="0"/>
              <a:t>Flerspråkighet (gränssnitt &amp; teori/</a:t>
            </a:r>
            <a:r>
              <a:rPr lang="sv-SE" dirty="0" err="1"/>
              <a:t>exam</a:t>
            </a:r>
            <a:r>
              <a:rPr lang="sv-SE" dirty="0"/>
              <a:t>)</a:t>
            </a:r>
          </a:p>
          <a:p>
            <a:r>
              <a:rPr lang="sv-SE" dirty="0"/>
              <a:t>Distanslärande (online)</a:t>
            </a:r>
          </a:p>
          <a:p>
            <a:r>
              <a:rPr lang="sv-SE" dirty="0"/>
              <a:t>Anpassning till IW</a:t>
            </a:r>
          </a:p>
        </p:txBody>
      </p:sp>
      <p:sp>
        <p:nvSpPr>
          <p:cNvPr id="3" name="Rubrik 2"/>
          <p:cNvSpPr>
            <a:spLocks noGrp="1"/>
          </p:cNvSpPr>
          <p:nvPr>
            <p:ph type="title"/>
          </p:nvPr>
        </p:nvSpPr>
        <p:spPr/>
        <p:txBody>
          <a:bodyPr/>
          <a:lstStyle/>
          <a:p>
            <a:r>
              <a:rPr lang="sv-SE" dirty="0"/>
              <a:t>Olika system - jämför teknik/innehåll</a:t>
            </a:r>
          </a:p>
        </p:txBody>
      </p:sp>
      <p:pic>
        <p:nvPicPr>
          <p:cNvPr id="4"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2689" y="2145614"/>
            <a:ext cx="3062730" cy="2336441"/>
          </a:xfrm>
          <a:prstGeom prst="rect">
            <a:avLst/>
          </a:prstGeom>
        </p:spPr>
      </p:pic>
      <p:pic>
        <p:nvPicPr>
          <p:cNvPr id="6"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951" t="11868" r="3960" b="8645"/>
          <a:stretch/>
        </p:blipFill>
        <p:spPr bwMode="auto">
          <a:xfrm>
            <a:off x="6838598" y="886144"/>
            <a:ext cx="2286821"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Bildobjekt 6"/>
          <p:cNvPicPr>
            <a:picLocks noChangeAspect="1"/>
          </p:cNvPicPr>
          <p:nvPr/>
        </p:nvPicPr>
        <p:blipFill>
          <a:blip r:embed="rId5"/>
          <a:stretch>
            <a:fillRect/>
          </a:stretch>
        </p:blipFill>
        <p:spPr>
          <a:xfrm>
            <a:off x="5990627" y="4482055"/>
            <a:ext cx="3125888" cy="2375945"/>
          </a:xfrm>
          <a:prstGeom prst="rect">
            <a:avLst/>
          </a:prstGeom>
        </p:spPr>
      </p:pic>
    </p:spTree>
    <p:extLst>
      <p:ext uri="{BB962C8B-B14F-4D97-AF65-F5344CB8AC3E}">
        <p14:creationId xmlns:p14="http://schemas.microsoft.com/office/powerpoint/2010/main" val="3593477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p:cNvSpPr>
            <a:spLocks noGrp="1"/>
          </p:cNvSpPr>
          <p:nvPr>
            <p:ph idx="1"/>
          </p:nvPr>
        </p:nvSpPr>
        <p:spPr/>
        <p:txBody>
          <a:bodyPr/>
          <a:lstStyle/>
          <a:p>
            <a:r>
              <a:rPr lang="sv-SE" dirty="0"/>
              <a:t>Kortare introduktionstid –  &gt;50 % minskning tid att lära skapa acceptabel </a:t>
            </a:r>
            <a:r>
              <a:rPr lang="sv-SE" dirty="0" err="1"/>
              <a:t>kälsvets</a:t>
            </a:r>
            <a:r>
              <a:rPr lang="sv-SE" dirty="0"/>
              <a:t> </a:t>
            </a:r>
          </a:p>
          <a:p>
            <a:r>
              <a:rPr lang="sv-SE" dirty="0"/>
              <a:t>Ca 35 % fler godkända IW jämfört med konventionell svetsning</a:t>
            </a:r>
          </a:p>
          <a:p>
            <a:r>
              <a:rPr lang="sv-SE" dirty="0"/>
              <a:t>Ca 65 % besparing tillsatsmaterial</a:t>
            </a:r>
          </a:p>
          <a:p>
            <a:r>
              <a:rPr lang="sv-SE" dirty="0"/>
              <a:t>Upp till 4x fler elever i samma infrastruktur</a:t>
            </a:r>
          </a:p>
          <a:p>
            <a:endParaRPr lang="sv-SE" dirty="0"/>
          </a:p>
          <a:p>
            <a:endParaRPr lang="sv-SE" dirty="0"/>
          </a:p>
        </p:txBody>
      </p:sp>
      <p:sp>
        <p:nvSpPr>
          <p:cNvPr id="3" name="Rubrik 2"/>
          <p:cNvSpPr>
            <a:spLocks noGrp="1"/>
          </p:cNvSpPr>
          <p:nvPr>
            <p:ph type="title"/>
          </p:nvPr>
        </p:nvSpPr>
        <p:spPr/>
        <p:txBody>
          <a:bodyPr/>
          <a:lstStyle/>
          <a:p>
            <a:r>
              <a:rPr lang="sv-SE" dirty="0"/>
              <a:t>Virtuellt teknik i lärandet visat sig effektivt</a:t>
            </a:r>
          </a:p>
        </p:txBody>
      </p:sp>
    </p:spTree>
    <p:extLst>
      <p:ext uri="{BB962C8B-B14F-4D97-AF65-F5344CB8AC3E}">
        <p14:creationId xmlns:p14="http://schemas.microsoft.com/office/powerpoint/2010/main" val="2463223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2279" y="1412775"/>
            <a:ext cx="3901721" cy="2600497"/>
          </a:xfrm>
          <a:prstGeom prst="rect">
            <a:avLst/>
          </a:prstGeom>
        </p:spPr>
      </p:pic>
      <p:pic>
        <p:nvPicPr>
          <p:cNvPr id="6" name="Imagen 2">
            <a:extLst>
              <a:ext uri="{FF2B5EF4-FFF2-40B4-BE49-F238E27FC236}">
                <a16:creationId xmlns:a16="http://schemas.microsoft.com/office/drawing/2014/main" id="{BEDEC54A-5917-479E-8ACB-CCF0FBA17CAA}"/>
              </a:ext>
            </a:extLst>
          </p:cNvPr>
          <p:cNvPicPr>
            <a:picLocks noChangeAspect="1"/>
          </p:cNvPicPr>
          <p:nvPr/>
        </p:nvPicPr>
        <p:blipFill>
          <a:blip r:embed="rId4"/>
          <a:stretch>
            <a:fillRect/>
          </a:stretch>
        </p:blipFill>
        <p:spPr>
          <a:xfrm>
            <a:off x="4161608" y="4022284"/>
            <a:ext cx="4982392" cy="2817910"/>
          </a:xfrm>
          <a:prstGeom prst="rect">
            <a:avLst/>
          </a:prstGeom>
        </p:spPr>
      </p:pic>
      <p:graphicFrame>
        <p:nvGraphicFramePr>
          <p:cNvPr id="4" name="Platshållare för innehåll 3"/>
          <p:cNvGraphicFramePr>
            <a:graphicFrameLocks noGrp="1"/>
          </p:cNvGraphicFramePr>
          <p:nvPr>
            <p:ph idx="1"/>
            <p:extLst>
              <p:ext uri="{D42A27DB-BD31-4B8C-83A1-F6EECF244321}">
                <p14:modId xmlns:p14="http://schemas.microsoft.com/office/powerpoint/2010/main" val="866285791"/>
              </p:ext>
            </p:extLst>
          </p:nvPr>
        </p:nvGraphicFramePr>
        <p:xfrm>
          <a:off x="-36512" y="1556792"/>
          <a:ext cx="6120680" cy="50405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Rubrik 2"/>
          <p:cNvSpPr>
            <a:spLocks noGrp="1"/>
          </p:cNvSpPr>
          <p:nvPr>
            <p:ph type="title"/>
          </p:nvPr>
        </p:nvSpPr>
        <p:spPr/>
        <p:txBody>
          <a:bodyPr/>
          <a:lstStyle/>
          <a:p>
            <a:r>
              <a:rPr lang="sv-SE" dirty="0"/>
              <a:t>Blandat lärande</a:t>
            </a:r>
          </a:p>
        </p:txBody>
      </p:sp>
    </p:spTree>
    <p:extLst>
      <p:ext uri="{BB962C8B-B14F-4D97-AF65-F5344CB8AC3E}">
        <p14:creationId xmlns:p14="http://schemas.microsoft.com/office/powerpoint/2010/main" val="2535534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p:txBody>
          <a:bodyPr/>
          <a:lstStyle/>
          <a:p>
            <a:r>
              <a:rPr lang="sv-SE" dirty="0"/>
              <a:t>Mässor, öppet hus, besök i </a:t>
            </a:r>
            <a:r>
              <a:rPr lang="sv-SE" dirty="0" err="1"/>
              <a:t>grunskola</a:t>
            </a:r>
            <a:endParaRPr lang="sv-SE" dirty="0"/>
          </a:p>
          <a:p>
            <a:r>
              <a:rPr lang="sv-SE" dirty="0"/>
              <a:t>Tillgängligt för unga att prova på</a:t>
            </a:r>
          </a:p>
          <a:p>
            <a:r>
              <a:rPr lang="sv-SE" dirty="0"/>
              <a:t>Redan populär hos unga</a:t>
            </a:r>
          </a:p>
          <a:p>
            <a:r>
              <a:rPr lang="sv-SE" dirty="0"/>
              <a:t>Lätt att visualisera för åskådare</a:t>
            </a:r>
          </a:p>
          <a:p>
            <a:r>
              <a:rPr lang="sv-SE" dirty="0"/>
              <a:t>Image</a:t>
            </a:r>
          </a:p>
          <a:p>
            <a:r>
              <a:rPr lang="sv-SE" dirty="0"/>
              <a:t>…</a:t>
            </a:r>
          </a:p>
        </p:txBody>
      </p:sp>
      <p:sp>
        <p:nvSpPr>
          <p:cNvPr id="3" name="Rubrik 2"/>
          <p:cNvSpPr>
            <a:spLocks noGrp="1"/>
          </p:cNvSpPr>
          <p:nvPr>
            <p:ph type="title"/>
          </p:nvPr>
        </p:nvSpPr>
        <p:spPr/>
        <p:txBody>
          <a:bodyPr/>
          <a:lstStyle/>
          <a:p>
            <a:r>
              <a:rPr lang="sv-SE" dirty="0"/>
              <a:t>Attrahera den nya generationen svetsare</a:t>
            </a:r>
          </a:p>
        </p:txBody>
      </p:sp>
      <p:pic>
        <p:nvPicPr>
          <p:cNvPr id="4" name="Bildobjekt 3"/>
          <p:cNvPicPr>
            <a:picLocks noChangeAspect="1"/>
          </p:cNvPicPr>
          <p:nvPr/>
        </p:nvPicPr>
        <p:blipFill>
          <a:blip r:embed="rId2"/>
          <a:stretch>
            <a:fillRect/>
          </a:stretch>
        </p:blipFill>
        <p:spPr>
          <a:xfrm>
            <a:off x="4186063" y="3573016"/>
            <a:ext cx="4957937" cy="3240360"/>
          </a:xfrm>
          <a:prstGeom prst="rect">
            <a:avLst/>
          </a:prstGeom>
        </p:spPr>
      </p:pic>
    </p:spTree>
    <p:extLst>
      <p:ext uri="{BB962C8B-B14F-4D97-AF65-F5344CB8AC3E}">
        <p14:creationId xmlns:p14="http://schemas.microsoft.com/office/powerpoint/2010/main" val="2081024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p:cNvSpPr>
            <a:spLocks noGrp="1"/>
          </p:cNvSpPr>
          <p:nvPr>
            <p:ph idx="1"/>
          </p:nvPr>
        </p:nvSpPr>
        <p:spPr/>
        <p:txBody>
          <a:bodyPr/>
          <a:lstStyle/>
          <a:p>
            <a:r>
              <a:rPr lang="sv-SE" dirty="0"/>
              <a:t>första utbildningsveckans löpande kostnad</a:t>
            </a:r>
          </a:p>
          <a:p>
            <a:r>
              <a:rPr lang="sv-SE" dirty="0"/>
              <a:t>svetsplats för konventionell svetsning</a:t>
            </a:r>
          </a:p>
          <a:p>
            <a:r>
              <a:rPr lang="sv-SE" dirty="0"/>
              <a:t>en elev som går till bygg istället</a:t>
            </a:r>
          </a:p>
        </p:txBody>
      </p:sp>
      <p:sp>
        <p:nvSpPr>
          <p:cNvPr id="3" name="Rubrik 2"/>
          <p:cNvSpPr>
            <a:spLocks noGrp="1"/>
          </p:cNvSpPr>
          <p:nvPr>
            <p:ph type="title"/>
          </p:nvPr>
        </p:nvSpPr>
        <p:spPr/>
        <p:txBody>
          <a:bodyPr/>
          <a:lstStyle/>
          <a:p>
            <a:r>
              <a:rPr lang="sv-SE" dirty="0"/>
              <a:t>Jämför investeringen med …</a:t>
            </a:r>
          </a:p>
        </p:txBody>
      </p:sp>
    </p:spTree>
    <p:extLst>
      <p:ext uri="{BB962C8B-B14F-4D97-AF65-F5344CB8AC3E}">
        <p14:creationId xmlns:p14="http://schemas.microsoft.com/office/powerpoint/2010/main" val="648634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p:txBody>
          <a:bodyPr/>
          <a:lstStyle/>
          <a:p>
            <a:r>
              <a:rPr lang="en-US" dirty="0" err="1"/>
              <a:t>Stöd</a:t>
            </a:r>
            <a:r>
              <a:rPr lang="en-US" dirty="0"/>
              <a:t> vid </a:t>
            </a:r>
            <a:r>
              <a:rPr lang="en-US" dirty="0" err="1"/>
              <a:t>rekrytering</a:t>
            </a:r>
            <a:r>
              <a:rPr lang="en-US" dirty="0"/>
              <a:t> </a:t>
            </a:r>
            <a:r>
              <a:rPr lang="en-US" dirty="0" err="1"/>
              <a:t>av</a:t>
            </a:r>
            <a:r>
              <a:rPr lang="en-US" dirty="0"/>
              <a:t> personal</a:t>
            </a:r>
          </a:p>
          <a:p>
            <a:r>
              <a:rPr lang="en-US" dirty="0" err="1"/>
              <a:t>Validering</a:t>
            </a:r>
            <a:r>
              <a:rPr lang="en-US" dirty="0"/>
              <a:t> </a:t>
            </a:r>
            <a:r>
              <a:rPr lang="en-US" dirty="0" err="1"/>
              <a:t>av</a:t>
            </a:r>
            <a:r>
              <a:rPr lang="en-US" dirty="0"/>
              <a:t> </a:t>
            </a:r>
            <a:r>
              <a:rPr lang="en-US" dirty="0" err="1"/>
              <a:t>kompetens</a:t>
            </a:r>
            <a:endParaRPr lang="en-US" dirty="0"/>
          </a:p>
          <a:p>
            <a:r>
              <a:rPr lang="en-US" dirty="0" err="1"/>
              <a:t>Lärande</a:t>
            </a:r>
            <a:r>
              <a:rPr lang="en-US" dirty="0"/>
              <a:t> </a:t>
            </a:r>
            <a:r>
              <a:rPr lang="en-US" dirty="0" err="1"/>
              <a:t>på</a:t>
            </a:r>
            <a:r>
              <a:rPr lang="en-US" dirty="0"/>
              <a:t> </a:t>
            </a:r>
            <a:r>
              <a:rPr lang="en-US" dirty="0" err="1"/>
              <a:t>arbetsplatsen</a:t>
            </a:r>
            <a:endParaRPr lang="en-US" dirty="0"/>
          </a:p>
          <a:p>
            <a:r>
              <a:rPr lang="en-US" dirty="0" err="1"/>
              <a:t>Höja</a:t>
            </a:r>
            <a:r>
              <a:rPr lang="en-US" dirty="0"/>
              <a:t> </a:t>
            </a:r>
            <a:r>
              <a:rPr lang="en-US" dirty="0" err="1"/>
              <a:t>kompetens</a:t>
            </a:r>
            <a:r>
              <a:rPr lang="en-US" dirty="0"/>
              <a:t> </a:t>
            </a:r>
            <a:r>
              <a:rPr lang="en-US" dirty="0" err="1"/>
              <a:t>eller</a:t>
            </a:r>
            <a:r>
              <a:rPr lang="en-US" dirty="0"/>
              <a:t> </a:t>
            </a:r>
            <a:r>
              <a:rPr lang="en-US" dirty="0" err="1"/>
              <a:t>träna</a:t>
            </a:r>
            <a:r>
              <a:rPr lang="en-US" dirty="0"/>
              <a:t> in </a:t>
            </a:r>
            <a:r>
              <a:rPr lang="en-US" dirty="0" err="1"/>
              <a:t>nya</a:t>
            </a:r>
            <a:r>
              <a:rPr lang="en-US" dirty="0"/>
              <a:t> moment</a:t>
            </a:r>
            <a:endParaRPr lang="sv-SE" dirty="0"/>
          </a:p>
        </p:txBody>
      </p:sp>
      <p:sp>
        <p:nvSpPr>
          <p:cNvPr id="3" name="Rubrik 2"/>
          <p:cNvSpPr>
            <a:spLocks noGrp="1"/>
          </p:cNvSpPr>
          <p:nvPr>
            <p:ph type="title"/>
          </p:nvPr>
        </p:nvSpPr>
        <p:spPr/>
        <p:txBody>
          <a:bodyPr/>
          <a:lstStyle/>
          <a:p>
            <a:r>
              <a:rPr lang="sv-SE" dirty="0"/>
              <a:t>Utveckling företag &amp; arbetsmarknad</a:t>
            </a:r>
          </a:p>
        </p:txBody>
      </p:sp>
      <p:pic>
        <p:nvPicPr>
          <p:cNvPr id="5" name="Bildobjekt 4"/>
          <p:cNvPicPr>
            <a:picLocks noChangeAspect="1"/>
          </p:cNvPicPr>
          <p:nvPr/>
        </p:nvPicPr>
        <p:blipFill>
          <a:blip r:embed="rId2"/>
          <a:stretch>
            <a:fillRect/>
          </a:stretch>
        </p:blipFill>
        <p:spPr>
          <a:xfrm>
            <a:off x="5436096" y="3717032"/>
            <a:ext cx="1731150" cy="2918506"/>
          </a:xfrm>
          <a:prstGeom prst="rect">
            <a:avLst/>
          </a:prstGeom>
        </p:spPr>
      </p:pic>
    </p:spTree>
    <p:extLst>
      <p:ext uri="{BB962C8B-B14F-4D97-AF65-F5344CB8AC3E}">
        <p14:creationId xmlns:p14="http://schemas.microsoft.com/office/powerpoint/2010/main" val="3327436408"/>
      </p:ext>
    </p:extLst>
  </p:cSld>
  <p:clrMapOvr>
    <a:masterClrMapping/>
  </p:clrMapOvr>
</p:sld>
</file>

<file path=ppt/theme/theme1.xml><?xml version="1.0" encoding="utf-8"?>
<a:theme xmlns:a="http://schemas.openxmlformats.org/drawingml/2006/main" name="2012-09-25 Svetskommissionen">
  <a:themeElements>
    <a:clrScheme name="Svetskommissionen">
      <a:dk1>
        <a:sysClr val="windowText" lastClr="000000"/>
      </a:dk1>
      <a:lt1>
        <a:sysClr val="window" lastClr="FFFFFF"/>
      </a:lt1>
      <a:dk2>
        <a:srgbClr val="1F497D"/>
      </a:dk2>
      <a:lt2>
        <a:srgbClr val="EEECE1"/>
      </a:lt2>
      <a:accent1>
        <a:srgbClr val="0077C0"/>
      </a:accent1>
      <a:accent2>
        <a:srgbClr val="00C0F3"/>
      </a:accent2>
      <a:accent3>
        <a:srgbClr val="D71635"/>
      </a:accent3>
      <a:accent4>
        <a:srgbClr val="FDB924"/>
      </a:accent4>
      <a:accent5>
        <a:srgbClr val="63727A"/>
      </a:accent5>
      <a:accent6>
        <a:srgbClr val="D1D3D4"/>
      </a:accent6>
      <a:hlink>
        <a:srgbClr val="0000FF"/>
      </a:hlink>
      <a:folHlink>
        <a:srgbClr val="800080"/>
      </a:folHlink>
    </a:clrScheme>
    <a:fontScheme name="Svetskommissione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Svetskommissionen</Template>
  <TotalTime>2750</TotalTime>
  <Words>862</Words>
  <Application>Microsoft Office PowerPoint</Application>
  <PresentationFormat>Bildspel på skärmen (4:3)</PresentationFormat>
  <Paragraphs>128</Paragraphs>
  <Slides>20</Slides>
  <Notes>11</Notes>
  <HiddenSlides>0</HiddenSlides>
  <MMClips>0</MMClips>
  <ScaleCrop>false</ScaleCrop>
  <HeadingPairs>
    <vt:vector size="6" baseType="variant">
      <vt:variant>
        <vt:lpstr>Använt teckensnitt</vt:lpstr>
      </vt:variant>
      <vt:variant>
        <vt:i4>2</vt:i4>
      </vt:variant>
      <vt:variant>
        <vt:lpstr>Tema</vt:lpstr>
      </vt:variant>
      <vt:variant>
        <vt:i4>1</vt:i4>
      </vt:variant>
      <vt:variant>
        <vt:lpstr>Bildrubriker</vt:lpstr>
      </vt:variant>
      <vt:variant>
        <vt:i4>20</vt:i4>
      </vt:variant>
    </vt:vector>
  </HeadingPairs>
  <TitlesOfParts>
    <vt:vector size="23" baseType="lpstr">
      <vt:lpstr>Arial</vt:lpstr>
      <vt:lpstr>Calibri</vt:lpstr>
      <vt:lpstr>2012-09-25 Svetskommissionen</vt:lpstr>
      <vt:lpstr>Virtuell teknik för utbildning av svetsare   Mathias Lundin, Svetskommissionen   Svetslärarmötet 12 januari 2018</vt:lpstr>
      <vt:lpstr>Mogen teknologi - leverantörer</vt:lpstr>
      <vt:lpstr>Olika system - jämför teknik/innehåll</vt:lpstr>
      <vt:lpstr>Olika system - jämför teknik/innehåll</vt:lpstr>
      <vt:lpstr>Virtuellt teknik i lärandet visat sig effektivt</vt:lpstr>
      <vt:lpstr>Blandat lärande</vt:lpstr>
      <vt:lpstr>Attrahera den nya generationen svetsare</vt:lpstr>
      <vt:lpstr>Jämför investeringen med …</vt:lpstr>
      <vt:lpstr>Utveckling företag &amp; arbetsmarknad</vt:lpstr>
      <vt:lpstr>Intresset för svetsutbildningar  portabilitet</vt:lpstr>
      <vt:lpstr>Lärplattformar</vt:lpstr>
      <vt:lpstr>Med hänsyn till miljö och hälsa</vt:lpstr>
      <vt:lpstr>Sammanfattning fördelar</vt:lpstr>
      <vt:lpstr>    Prova!!!    Viktig del av framtidens svetsutbildning     </vt:lpstr>
      <vt:lpstr>Tack för uppmärksamheten!  Frågor?   mathias.lundin@svets.se</vt:lpstr>
      <vt:lpstr>Förstärkt verklighet … </vt:lpstr>
      <vt:lpstr>Virtuella miljöer  </vt:lpstr>
      <vt:lpstr>Jämförelse</vt:lpstr>
      <vt:lpstr>Användning …</vt:lpstr>
      <vt:lpstr>Flerspråkig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Svetsarprövning och utbildning av svetsare   Mathias Lundin, Svetskommissionen</dc:title>
  <dc:creator>SVETS</dc:creator>
  <cp:lastModifiedBy>Mathias Lundin</cp:lastModifiedBy>
  <cp:revision>85</cp:revision>
  <cp:lastPrinted>2012-09-24T14:39:53Z</cp:lastPrinted>
  <dcterms:created xsi:type="dcterms:W3CDTF">2017-04-12T10:54:28Z</dcterms:created>
  <dcterms:modified xsi:type="dcterms:W3CDTF">2018-01-12T07:44:56Z</dcterms:modified>
</cp:coreProperties>
</file>