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797675" cy="9926638"/>
  <p:defaultTextStyle>
    <a:defPPr>
      <a:defRPr lang="sv-SE"/>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 xmlns:p15="http://schemas.microsoft.com/office/powerpoint/2012/main">
        <p15:guide id="1" orient="horz" pos="4065">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boel.wadman" initials="bwn"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ECFF"/>
    <a:srgbClr val="00CCFF"/>
    <a:srgbClr val="7BFD9D"/>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364" autoAdjust="0"/>
    <p:restoredTop sz="86970" autoAdjust="0"/>
  </p:normalViewPr>
  <p:slideViewPr>
    <p:cSldViewPr showGuides="1">
      <p:cViewPr>
        <p:scale>
          <a:sx n="125" d="100"/>
          <a:sy n="125" d="100"/>
        </p:scale>
        <p:origin x="-1140" y="216"/>
      </p:cViewPr>
      <p:guideLst>
        <p:guide orient="horz" pos="4065"/>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pPr>
              <a:defRPr/>
            </a:pPr>
            <a:endParaRPr lang="sv-SE"/>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pPr>
              <a:defRPr/>
            </a:pPr>
            <a:fld id="{B23149F9-60CF-45A1-A354-0D7756A5BF0A}" type="datetimeFigureOut">
              <a:rPr lang="sv-SE"/>
              <a:pPr>
                <a:defRPr/>
              </a:pPr>
              <a:t>2018-01-12</a:t>
            </a:fld>
            <a:endParaRPr lang="sv-SE"/>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pPr lvl="0"/>
            <a:endParaRPr lang="sv-SE" noProof="0" smtClean="0"/>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sv-SE" noProof="0" smtClean="0"/>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pPr>
              <a:defRPr/>
            </a:pPr>
            <a:endParaRPr lang="sv-SE"/>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pPr>
              <a:defRPr/>
            </a:pPr>
            <a:fld id="{9364C777-BB9D-44BB-8297-102779B91128}" type="slidenum">
              <a:rPr lang="sv-SE"/>
              <a:pPr>
                <a:defRPr/>
              </a:pPr>
              <a:t>‹#›</a:t>
            </a:fld>
            <a:endParaRPr lang="sv-SE"/>
          </a:p>
        </p:txBody>
      </p:sp>
    </p:spTree>
    <p:extLst>
      <p:ext uri="{BB962C8B-B14F-4D97-AF65-F5344CB8AC3E}">
        <p14:creationId xmlns:p14="http://schemas.microsoft.com/office/powerpoint/2010/main" val="90436284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Inledningsbild mörk bild - vit text">
    <p:spTree>
      <p:nvGrpSpPr>
        <p:cNvPr id="1" name=""/>
        <p:cNvGrpSpPr/>
        <p:nvPr/>
      </p:nvGrpSpPr>
      <p:grpSpPr>
        <a:xfrm>
          <a:off x="0" y="0"/>
          <a:ext cx="0" cy="0"/>
          <a:chOff x="0" y="0"/>
          <a:chExt cx="0" cy="0"/>
        </a:xfrm>
      </p:grpSpPr>
      <p:sp>
        <p:nvSpPr>
          <p:cNvPr id="21" name="Rubrik 20"/>
          <p:cNvSpPr>
            <a:spLocks noGrp="1"/>
          </p:cNvSpPr>
          <p:nvPr>
            <p:ph type="title"/>
          </p:nvPr>
        </p:nvSpPr>
        <p:spPr bwMode="black">
          <a:xfrm>
            <a:off x="755576" y="1844824"/>
            <a:ext cx="7920000" cy="1198800"/>
          </a:xfrm>
          <a:prstGeom prst="rect">
            <a:avLst/>
          </a:prstGeom>
          <a:solidFill>
            <a:srgbClr val="CCECFF"/>
          </a:solidFill>
        </p:spPr>
        <p:txBody>
          <a:bodyPr anchor="b" anchorCtr="0"/>
          <a:lstStyle>
            <a:lvl1pPr>
              <a:defRPr sz="4000" b="1" cap="none" baseline="0"/>
            </a:lvl1pPr>
          </a:lstStyle>
          <a:p>
            <a:r>
              <a:rPr lang="sv-SE" dirty="0" smtClean="0"/>
              <a:t>Klicka här för att ändra format</a:t>
            </a:r>
            <a:endParaRPr lang="sv-SE" dirty="0"/>
          </a:p>
        </p:txBody>
      </p:sp>
      <p:sp>
        <p:nvSpPr>
          <p:cNvPr id="4" name="Platshållare för text 3"/>
          <p:cNvSpPr>
            <a:spLocks noGrp="1"/>
          </p:cNvSpPr>
          <p:nvPr>
            <p:ph type="body" sz="quarter" idx="16" hasCustomPrompt="1"/>
          </p:nvPr>
        </p:nvSpPr>
        <p:spPr>
          <a:xfrm>
            <a:off x="755774" y="3594792"/>
            <a:ext cx="7920682" cy="410272"/>
          </a:xfrm>
          <a:prstGeom prst="rect">
            <a:avLst/>
          </a:prstGeom>
        </p:spPr>
        <p:txBody>
          <a:bodyPr>
            <a:noAutofit/>
          </a:bodyPr>
          <a:lstStyle>
            <a:lvl1pPr marL="0" indent="0" algn="ctr">
              <a:spcBef>
                <a:spcPts val="0"/>
              </a:spcBef>
              <a:buFontTx/>
              <a:buNone/>
              <a:defRPr sz="2400" b="0" i="1">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sv-SE" dirty="0" smtClean="0"/>
              <a:t>Sessionsledare</a:t>
            </a:r>
            <a:endParaRPr lang="sv-SE" dirty="0"/>
          </a:p>
        </p:txBody>
      </p:sp>
      <p:sp>
        <p:nvSpPr>
          <p:cNvPr id="11" name="Platshållare för text 3"/>
          <p:cNvSpPr>
            <a:spLocks noGrp="1"/>
          </p:cNvSpPr>
          <p:nvPr>
            <p:ph type="body" sz="quarter" idx="17" hasCustomPrompt="1"/>
          </p:nvPr>
        </p:nvSpPr>
        <p:spPr>
          <a:xfrm>
            <a:off x="755576" y="4365104"/>
            <a:ext cx="7920880" cy="432048"/>
          </a:xfrm>
          <a:prstGeom prst="rect">
            <a:avLst/>
          </a:prstGeom>
        </p:spPr>
        <p:txBody>
          <a:bodyPr>
            <a:noAutofit/>
          </a:bodyPr>
          <a:lstStyle>
            <a:lvl1pPr marL="0" marR="0" indent="0" algn="ctr" defTabSz="914400" rtl="0" eaLnBrk="1" fontAlgn="auto" latinLnBrk="0" hangingPunct="1">
              <a:lnSpc>
                <a:spcPct val="100000"/>
              </a:lnSpc>
              <a:spcBef>
                <a:spcPts val="0"/>
              </a:spcBef>
              <a:spcAft>
                <a:spcPts val="0"/>
              </a:spcAft>
              <a:buClrTx/>
              <a:buSzTx/>
              <a:buFontTx/>
              <a:buNone/>
              <a:tabLst/>
              <a:defRPr sz="1800">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dirty="0" smtClean="0"/>
              <a:t>e-postadress sessionsledare</a:t>
            </a:r>
          </a:p>
          <a:p>
            <a:pPr lvl="0"/>
            <a:endParaRPr lang="sv-SE" dirty="0"/>
          </a:p>
        </p:txBody>
      </p:sp>
      <p:pic>
        <p:nvPicPr>
          <p:cNvPr id="12" name="Picture 13" descr="http://www.swereaivf.se/images/kluster/kluster_huvud2.jpg"/>
          <p:cNvPicPr>
            <a:picLocks noChangeAspect="1" noChangeArrowheads="1"/>
          </p:cNvPicPr>
          <p:nvPr userDrawn="1"/>
        </p:nvPicPr>
        <p:blipFill>
          <a:blip r:embed="rId2" cstate="print"/>
          <a:srcRect/>
          <a:stretch>
            <a:fillRect/>
          </a:stretch>
        </p:blipFill>
        <p:spPr bwMode="auto">
          <a:xfrm>
            <a:off x="285750" y="6165304"/>
            <a:ext cx="8643938" cy="676275"/>
          </a:xfrm>
          <a:prstGeom prst="rect">
            <a:avLst/>
          </a:prstGeom>
          <a:noFill/>
          <a:ln w="9525">
            <a:noFill/>
            <a:miter lim="800000"/>
            <a:headEnd/>
            <a:tailEnd/>
          </a:ln>
        </p:spPr>
      </p:pic>
    </p:spTree>
    <p:extLst>
      <p:ext uri="{BB962C8B-B14F-4D97-AF65-F5344CB8AC3E}">
        <p14:creationId xmlns:p14="http://schemas.microsoft.com/office/powerpoint/2010/main" val="2151164395"/>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2" name="Picture 13" descr="http://www.swereaivf.se/images/kluster/kluster_huvud2.jpg"/>
          <p:cNvPicPr>
            <a:picLocks noChangeAspect="1" noChangeArrowheads="1"/>
          </p:cNvPicPr>
          <p:nvPr userDrawn="1"/>
        </p:nvPicPr>
        <p:blipFill>
          <a:blip r:embed="rId2" cstate="print"/>
          <a:srcRect/>
          <a:stretch>
            <a:fillRect/>
          </a:stretch>
        </p:blipFill>
        <p:spPr bwMode="auto">
          <a:xfrm>
            <a:off x="285750" y="6165304"/>
            <a:ext cx="8643938" cy="676275"/>
          </a:xfrm>
          <a:prstGeom prst="rect">
            <a:avLst/>
          </a:prstGeom>
          <a:noFill/>
          <a:ln w="9525">
            <a:noFill/>
            <a:miter lim="800000"/>
            <a:headEnd/>
            <a:tailEnd/>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sz="4000" b="1"/>
            </a:lvl1pPr>
          </a:lstStyle>
          <a:p>
            <a:r>
              <a:rPr lang="en-US" dirty="0" smtClean="0"/>
              <a:t>Click to edit Master title style</a:t>
            </a:r>
            <a:endParaRPr lang="sv-SE" dirty="0"/>
          </a:p>
        </p:txBody>
      </p:sp>
      <p:sp>
        <p:nvSpPr>
          <p:cNvPr id="3" name="Content Placeholder 2"/>
          <p:cNvSpPr>
            <a:spLocks noGrp="1"/>
          </p:cNvSpPr>
          <p:nvPr>
            <p:ph idx="1"/>
          </p:nvPr>
        </p:nvSpPr>
        <p:spPr>
          <a:xfrm>
            <a:off x="457200" y="1600200"/>
            <a:ext cx="8229600" cy="4525963"/>
          </a:xfrm>
          <a:prstGeom prst="rect">
            <a:avLst/>
          </a:prstGeom>
          <a:solidFill>
            <a:srgbClr val="CCECFF"/>
          </a:solidFill>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sv-SE" dirty="0"/>
          </a:p>
        </p:txBody>
      </p:sp>
      <p:pic>
        <p:nvPicPr>
          <p:cNvPr id="7" name="Picture 13" descr="http://www.swereaivf.se/images/kluster/kluster_huvud2.jpg"/>
          <p:cNvPicPr>
            <a:picLocks noChangeAspect="1" noChangeArrowheads="1"/>
          </p:cNvPicPr>
          <p:nvPr userDrawn="1"/>
        </p:nvPicPr>
        <p:blipFill>
          <a:blip r:embed="rId2" cstate="print"/>
          <a:srcRect/>
          <a:stretch>
            <a:fillRect/>
          </a:stretch>
        </p:blipFill>
        <p:spPr bwMode="auto">
          <a:xfrm>
            <a:off x="285750" y="6165304"/>
            <a:ext cx="8643938" cy="676275"/>
          </a:xfrm>
          <a:prstGeom prst="rect">
            <a:avLst/>
          </a:prstGeom>
          <a:noFill/>
          <a:ln w="9525">
            <a:noFill/>
            <a:miter lim="800000"/>
            <a:headEnd/>
            <a:tailEnd/>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sz="4000" b="1"/>
            </a:lvl1pPr>
          </a:lstStyle>
          <a:p>
            <a:r>
              <a:rPr lang="en-US" dirty="0" smtClean="0"/>
              <a:t>Click to edit Master title style</a:t>
            </a:r>
            <a:endParaRPr lang="sv-SE" dirty="0"/>
          </a:p>
        </p:txBody>
      </p:sp>
      <p:sp>
        <p:nvSpPr>
          <p:cNvPr id="3" name="Content Placeholder 2"/>
          <p:cNvSpPr>
            <a:spLocks noGrp="1"/>
          </p:cNvSpPr>
          <p:nvPr>
            <p:ph idx="1"/>
          </p:nvPr>
        </p:nvSpPr>
        <p:spPr>
          <a:xfrm>
            <a:off x="457200" y="1600200"/>
            <a:ext cx="8229600" cy="4525963"/>
          </a:xfrm>
          <a:prstGeom prst="rect">
            <a:avLst/>
          </a:prstGeom>
          <a:noFill/>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sv-SE" dirty="0"/>
          </a:p>
        </p:txBody>
      </p:sp>
      <p:pic>
        <p:nvPicPr>
          <p:cNvPr id="7" name="Picture 13" descr="http://www.swereaivf.se/images/kluster/kluster_huvud2.jpg"/>
          <p:cNvPicPr>
            <a:picLocks noChangeAspect="1" noChangeArrowheads="1"/>
          </p:cNvPicPr>
          <p:nvPr userDrawn="1"/>
        </p:nvPicPr>
        <p:blipFill>
          <a:blip r:embed="rId2" cstate="print"/>
          <a:srcRect/>
          <a:stretch>
            <a:fillRect/>
          </a:stretch>
        </p:blipFill>
        <p:spPr bwMode="auto">
          <a:xfrm>
            <a:off x="251520" y="6165304"/>
            <a:ext cx="8643938" cy="676275"/>
          </a:xfrm>
          <a:prstGeom prst="rect">
            <a:avLst/>
          </a:prstGeom>
          <a:noFill/>
          <a:ln w="9525">
            <a:noFill/>
            <a:miter lim="800000"/>
            <a:headEnd/>
            <a:tailEnd/>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sz="4000" b="1"/>
            </a:lvl1pPr>
          </a:lstStyle>
          <a:p>
            <a:r>
              <a:rPr lang="en-US" dirty="0" smtClean="0"/>
              <a:t>Click to edit Master title style</a:t>
            </a:r>
            <a:endParaRPr lang="sv-SE" dirty="0"/>
          </a:p>
        </p:txBody>
      </p:sp>
      <p:pic>
        <p:nvPicPr>
          <p:cNvPr id="7" name="Picture 13" descr="http://www.swereaivf.se/images/kluster/kluster_huvud2.jpg"/>
          <p:cNvPicPr>
            <a:picLocks noChangeAspect="1" noChangeArrowheads="1"/>
          </p:cNvPicPr>
          <p:nvPr userDrawn="1"/>
        </p:nvPicPr>
        <p:blipFill>
          <a:blip r:embed="rId2" cstate="print"/>
          <a:srcRect/>
          <a:stretch>
            <a:fillRect/>
          </a:stretch>
        </p:blipFill>
        <p:spPr bwMode="auto">
          <a:xfrm>
            <a:off x="251520" y="6165304"/>
            <a:ext cx="8643938" cy="676275"/>
          </a:xfrm>
          <a:prstGeom prst="rect">
            <a:avLst/>
          </a:prstGeom>
          <a:noFill/>
          <a:ln w="9525">
            <a:noFill/>
            <a:miter lim="800000"/>
            <a:headEnd/>
            <a:tailEnd/>
          </a:ln>
        </p:spPr>
      </p:pic>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916" r:id="rId1"/>
    <p:sldLayoutId id="2147483908" r:id="rId2"/>
    <p:sldLayoutId id="2147483909" r:id="rId3"/>
    <p:sldLayoutId id="2147483911" r:id="rId4"/>
    <p:sldLayoutId id="2147483912" r:id="rId5"/>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554732" y="111017"/>
            <a:ext cx="8352928" cy="5982279"/>
          </a:xfrm>
          <a:prstGeom prst="rect">
            <a:avLst/>
          </a:prstGeom>
        </p:spPr>
        <p:txBody>
          <a:bodyPr wrap="square">
            <a:spAutoFit/>
          </a:bodyPr>
          <a:lstStyle/>
          <a:p>
            <a:pPr>
              <a:lnSpc>
                <a:spcPct val="107000"/>
              </a:lnSpc>
              <a:spcBef>
                <a:spcPts val="300"/>
              </a:spcBef>
              <a:spcAft>
                <a:spcPts val="240"/>
              </a:spcAft>
            </a:pPr>
            <a:r>
              <a:rPr lang="sv-SE" sz="2400" b="1" kern="1800" spc="-75" dirty="0" smtClean="0">
                <a:solidFill>
                  <a:srgbClr val="444444"/>
                </a:solidFill>
                <a:ea typeface="Times New Roman" panose="02020603050405020304" pitchFamily="18" charset="0"/>
                <a:cs typeface="Mangal" panose="02040503050203030202" pitchFamily="18" charset="0"/>
              </a:rPr>
              <a:t>HIPFAT Högpresterande svetsförband i utmattnings-belastade fordon, defektundvikande svetsning</a:t>
            </a:r>
            <a:endParaRPr lang="sv-SE" sz="1100" dirty="0" smtClean="0">
              <a:latin typeface="Calibri" panose="020F0502020204030204" pitchFamily="34" charset="0"/>
              <a:ea typeface="SimSun" panose="02010600030101010101" pitchFamily="2" charset="-122"/>
              <a:cs typeface="Mangal" panose="02040503050203030202" pitchFamily="18" charset="0"/>
            </a:endParaRPr>
          </a:p>
          <a:p>
            <a:pPr>
              <a:spcAft>
                <a:spcPts val="0"/>
              </a:spcAft>
            </a:pPr>
            <a:r>
              <a:rPr lang="sv-SE" sz="1200" dirty="0" smtClean="0">
                <a:latin typeface="Calibri" panose="020F0502020204030204" pitchFamily="34" charset="0"/>
                <a:ea typeface="SimSun" panose="02010600030101010101" pitchFamily="2" charset="-122"/>
                <a:cs typeface="Mangal" panose="02040503050203030202" pitchFamily="18" charset="0"/>
              </a:rPr>
              <a:t>Diarienummer	 2017-03062</a:t>
            </a:r>
          </a:p>
          <a:p>
            <a:pPr>
              <a:spcAft>
                <a:spcPts val="0"/>
              </a:spcAft>
            </a:pPr>
            <a:r>
              <a:rPr lang="sv-SE" sz="1200" dirty="0" smtClean="0">
                <a:latin typeface="Calibri" panose="020F0502020204030204" pitchFamily="34" charset="0"/>
                <a:ea typeface="SimSun" panose="02010600030101010101" pitchFamily="2" charset="-122"/>
                <a:cs typeface="Mangal" panose="02040503050203030202" pitchFamily="18" charset="0"/>
              </a:rPr>
              <a:t>Koordinator	Swerea </a:t>
            </a:r>
            <a:r>
              <a:rPr lang="sv-SE" sz="1200" dirty="0" smtClean="0">
                <a:latin typeface="Calibri" panose="020F0502020204030204" pitchFamily="34" charset="0"/>
                <a:ea typeface="SimSun" panose="02010600030101010101" pitchFamily="2" charset="-122"/>
                <a:cs typeface="Mangal" panose="02040503050203030202" pitchFamily="18" charset="0"/>
              </a:rPr>
              <a:t>KIMAB</a:t>
            </a:r>
            <a:endParaRPr lang="sv-SE" sz="1200" dirty="0" smtClean="0">
              <a:latin typeface="Calibri" panose="020F0502020204030204" pitchFamily="34" charset="0"/>
              <a:ea typeface="SimSun" panose="02010600030101010101" pitchFamily="2" charset="-122"/>
              <a:cs typeface="Mangal" panose="02040503050203030202" pitchFamily="18" charset="0"/>
            </a:endParaRPr>
          </a:p>
          <a:p>
            <a:pPr>
              <a:spcAft>
                <a:spcPts val="0"/>
              </a:spcAft>
            </a:pPr>
            <a:r>
              <a:rPr lang="sv-SE" sz="800" dirty="0" smtClean="0">
                <a:latin typeface="Calibri" panose="020F0502020204030204" pitchFamily="34" charset="0"/>
                <a:ea typeface="SimSun" panose="02010600030101010101" pitchFamily="2" charset="-122"/>
                <a:cs typeface="Mangal" panose="02040503050203030202" pitchFamily="18" charset="0"/>
              </a:rPr>
              <a:t> </a:t>
            </a:r>
          </a:p>
          <a:p>
            <a:pPr>
              <a:spcAft>
                <a:spcPts val="0"/>
              </a:spcAft>
            </a:pPr>
            <a:r>
              <a:rPr lang="sv-SE" sz="1200" dirty="0" smtClean="0">
                <a:latin typeface="Calibri" panose="020F0502020204030204" pitchFamily="34" charset="0"/>
                <a:ea typeface="SimSun" panose="02010600030101010101" pitchFamily="2" charset="-122"/>
                <a:cs typeface="Mangal" panose="02040503050203030202" pitchFamily="18" charset="0"/>
              </a:rPr>
              <a:t>Projektledare		</a:t>
            </a:r>
            <a:r>
              <a:rPr lang="sv-SE" sz="1200" dirty="0">
                <a:latin typeface="Calibri" panose="020F0502020204030204" pitchFamily="34" charset="0"/>
                <a:ea typeface="SimSun" panose="02010600030101010101" pitchFamily="2" charset="-122"/>
                <a:cs typeface="Mangal" panose="02040503050203030202" pitchFamily="18" charset="0"/>
              </a:rPr>
              <a:t>Christof </a:t>
            </a:r>
            <a:r>
              <a:rPr lang="sv-SE" sz="1200" dirty="0" smtClean="0">
                <a:latin typeface="Calibri" panose="020F0502020204030204" pitchFamily="34" charset="0"/>
                <a:ea typeface="SimSun" panose="02010600030101010101" pitchFamily="2" charset="-122"/>
                <a:cs typeface="Mangal" panose="02040503050203030202" pitchFamily="18" charset="0"/>
              </a:rPr>
              <a:t>Schneider &amp; Joakim Hedegård</a:t>
            </a:r>
          </a:p>
          <a:p>
            <a:pPr>
              <a:spcAft>
                <a:spcPts val="0"/>
              </a:spcAft>
            </a:pPr>
            <a:r>
              <a:rPr lang="sv-SE" sz="1200" dirty="0" smtClean="0">
                <a:latin typeface="Calibri" panose="020F0502020204030204" pitchFamily="34" charset="0"/>
                <a:ea typeface="SimSun" panose="02010600030101010101" pitchFamily="2" charset="-122"/>
                <a:cs typeface="Mangal" panose="02040503050203030202" pitchFamily="18" charset="0"/>
              </a:rPr>
              <a:t>Budget	</a:t>
            </a:r>
            <a:r>
              <a:rPr lang="sv-SE" sz="1200" dirty="0" smtClean="0">
                <a:latin typeface="Calibri" panose="020F0502020204030204" pitchFamily="34" charset="0"/>
                <a:ea typeface="SimSun" panose="02010600030101010101" pitchFamily="2" charset="-122"/>
                <a:cs typeface="Mangal" panose="02040503050203030202" pitchFamily="18" charset="0"/>
              </a:rPr>
              <a:t>	</a:t>
            </a:r>
            <a:r>
              <a:rPr lang="sv-SE" sz="1200" dirty="0" smtClean="0">
                <a:latin typeface="Calibri" panose="020F0502020204030204" pitchFamily="34" charset="0"/>
                <a:ea typeface="SimSun" panose="02010600030101010101" pitchFamily="2" charset="-122"/>
                <a:cs typeface="Mangal" panose="02040503050203030202" pitchFamily="18" charset="0"/>
              </a:rPr>
              <a:t>5,6 Mkr varav 2,8 M</a:t>
            </a:r>
            <a:r>
              <a:rPr lang="sv-SE" sz="1200" dirty="0" smtClean="0">
                <a:latin typeface="Calibri" panose="020F0502020204030204" pitchFamily="34" charset="0"/>
                <a:ea typeface="SimSun" panose="02010600030101010101" pitchFamily="2" charset="-122"/>
                <a:cs typeface="Mangal" panose="02040503050203030202" pitchFamily="18" charset="0"/>
              </a:rPr>
              <a:t>kr från VINNOVA </a:t>
            </a:r>
            <a:endParaRPr lang="sv-SE" sz="1200" dirty="0" smtClean="0">
              <a:latin typeface="Calibri" panose="020F0502020204030204" pitchFamily="34" charset="0"/>
              <a:ea typeface="SimSun" panose="02010600030101010101" pitchFamily="2" charset="-122"/>
              <a:cs typeface="Mangal" panose="02040503050203030202" pitchFamily="18" charset="0"/>
            </a:endParaRPr>
          </a:p>
          <a:p>
            <a:pPr>
              <a:spcAft>
                <a:spcPts val="0"/>
              </a:spcAft>
            </a:pPr>
            <a:r>
              <a:rPr lang="sv-SE" sz="1200" dirty="0" smtClean="0">
                <a:latin typeface="Calibri" panose="020F0502020204030204" pitchFamily="34" charset="0"/>
                <a:ea typeface="SimSun" panose="02010600030101010101" pitchFamily="2" charset="-122"/>
                <a:cs typeface="Mangal" panose="02040503050203030202" pitchFamily="18" charset="0"/>
              </a:rPr>
              <a:t>Projektets löptid	2017 - 2020</a:t>
            </a:r>
          </a:p>
          <a:p>
            <a:pPr>
              <a:spcAft>
                <a:spcPts val="0"/>
              </a:spcAft>
            </a:pPr>
            <a:r>
              <a:rPr lang="sv-SE" sz="1200" dirty="0" smtClean="0">
                <a:latin typeface="Calibri" panose="020F0502020204030204" pitchFamily="34" charset="0"/>
                <a:ea typeface="SimSun" panose="02010600030101010101" pitchFamily="2" charset="-122"/>
                <a:cs typeface="Mangal" panose="02040503050203030202" pitchFamily="18" charset="0"/>
              </a:rPr>
              <a:t>Status		Pågående </a:t>
            </a:r>
          </a:p>
          <a:p>
            <a:pPr>
              <a:spcAft>
                <a:spcPts val="0"/>
              </a:spcAft>
            </a:pPr>
            <a:r>
              <a:rPr lang="sv-SE" sz="1200" dirty="0" smtClean="0">
                <a:latin typeface="Calibri" panose="020F0502020204030204" pitchFamily="34" charset="0"/>
                <a:ea typeface="SimSun" panose="02010600030101010101" pitchFamily="2" charset="-122"/>
                <a:cs typeface="Mangal" panose="02040503050203030202" pitchFamily="18" charset="0"/>
              </a:rPr>
              <a:t>Utlysning		</a:t>
            </a:r>
            <a:r>
              <a:rPr lang="sv-SE" sz="1200" dirty="0" smtClean="0">
                <a:latin typeface="Calibri" panose="020F0502020204030204" pitchFamily="34" charset="0"/>
                <a:ea typeface="SimSun" panose="02010600030101010101" pitchFamily="2" charset="-122"/>
                <a:cs typeface="Mangal" panose="02040503050203030202" pitchFamily="18" charset="0"/>
              </a:rPr>
              <a:t>FFI-Hållbar </a:t>
            </a:r>
            <a:r>
              <a:rPr lang="sv-SE" sz="1200" dirty="0" smtClean="0">
                <a:latin typeface="Calibri" panose="020F0502020204030204" pitchFamily="34" charset="0"/>
                <a:ea typeface="SimSun" panose="02010600030101010101" pitchFamily="2" charset="-122"/>
                <a:cs typeface="Mangal" panose="02040503050203030202" pitchFamily="18" charset="0"/>
              </a:rPr>
              <a:t>produktion </a:t>
            </a:r>
            <a:r>
              <a:rPr lang="sv-SE" sz="1200" dirty="0" smtClean="0">
                <a:latin typeface="Calibri" panose="020F0502020204030204" pitchFamily="34" charset="0"/>
                <a:ea typeface="SimSun" panose="02010600030101010101" pitchFamily="2" charset="-122"/>
                <a:cs typeface="Mangal" panose="02040503050203030202" pitchFamily="18" charset="0"/>
              </a:rPr>
              <a:t> </a:t>
            </a:r>
            <a:endParaRPr lang="sv-SE" sz="1200" dirty="0" smtClean="0">
              <a:latin typeface="Calibri" panose="020F0502020204030204" pitchFamily="34" charset="0"/>
              <a:ea typeface="SimSun" panose="02010600030101010101" pitchFamily="2" charset="-122"/>
              <a:cs typeface="Mangal" panose="02040503050203030202" pitchFamily="18" charset="0"/>
            </a:endParaRPr>
          </a:p>
          <a:p>
            <a:pPr>
              <a:spcAft>
                <a:spcPts val="0"/>
              </a:spcAft>
            </a:pPr>
            <a:endParaRPr lang="sv-SE" sz="800" dirty="0" smtClean="0">
              <a:latin typeface="Calibri" panose="020F0502020204030204" pitchFamily="34" charset="0"/>
              <a:ea typeface="SimSun" panose="02010600030101010101" pitchFamily="2" charset="-122"/>
              <a:cs typeface="Mangal" panose="02040503050203030202" pitchFamily="18" charset="0"/>
            </a:endParaRPr>
          </a:p>
          <a:p>
            <a:pPr>
              <a:lnSpc>
                <a:spcPct val="107000"/>
              </a:lnSpc>
              <a:spcAft>
                <a:spcPts val="550"/>
              </a:spcAft>
            </a:pPr>
            <a:endParaRPr lang="sv-SE" sz="1400" b="1" dirty="0" smtClean="0">
              <a:solidFill>
                <a:srgbClr val="444444"/>
              </a:solidFill>
              <a:ea typeface="Times New Roman" panose="02020603050405020304" pitchFamily="18" charset="0"/>
              <a:cs typeface="Mangal" panose="02040503050203030202" pitchFamily="18" charset="0"/>
            </a:endParaRPr>
          </a:p>
          <a:p>
            <a:pPr>
              <a:lnSpc>
                <a:spcPct val="107000"/>
              </a:lnSpc>
              <a:spcAft>
                <a:spcPts val="550"/>
              </a:spcAft>
            </a:pPr>
            <a:r>
              <a:rPr lang="sv-SE" sz="1400" b="1" dirty="0" smtClean="0">
                <a:solidFill>
                  <a:srgbClr val="444444"/>
                </a:solidFill>
                <a:ea typeface="Times New Roman" panose="02020603050405020304" pitchFamily="18" charset="0"/>
                <a:cs typeface="Mangal" panose="02040503050203030202" pitchFamily="18" charset="0"/>
              </a:rPr>
              <a:t>Syfte </a:t>
            </a:r>
            <a:r>
              <a:rPr lang="sv-SE" sz="1400" b="1" dirty="0" smtClean="0">
                <a:solidFill>
                  <a:srgbClr val="444444"/>
                </a:solidFill>
                <a:ea typeface="Times New Roman" panose="02020603050405020304" pitchFamily="18" charset="0"/>
                <a:cs typeface="Mangal" panose="02040503050203030202" pitchFamily="18" charset="0"/>
              </a:rPr>
              <a:t>och mål</a:t>
            </a:r>
            <a:endParaRPr lang="sv-SE" sz="1050" dirty="0" smtClean="0">
              <a:latin typeface="Calibri" panose="020F0502020204030204" pitchFamily="34" charset="0"/>
              <a:ea typeface="SimSun" panose="02010600030101010101" pitchFamily="2" charset="-122"/>
              <a:cs typeface="Mangal" panose="02040503050203030202" pitchFamily="18" charset="0"/>
            </a:endParaRPr>
          </a:p>
          <a:p>
            <a:pPr>
              <a:lnSpc>
                <a:spcPct val="107000"/>
              </a:lnSpc>
              <a:spcAft>
                <a:spcPts val="550"/>
              </a:spcAft>
            </a:pPr>
            <a:r>
              <a:rPr lang="sv-SE" sz="1000" dirty="0">
                <a:solidFill>
                  <a:srgbClr val="444444"/>
                </a:solidFill>
                <a:ea typeface="Times New Roman" panose="02020603050405020304" pitchFamily="18" charset="0"/>
                <a:cs typeface="Mangal" panose="02040503050203030202" pitchFamily="18" charset="0"/>
              </a:rPr>
              <a:t>Små svetsdefekter i svetsens tå (</a:t>
            </a:r>
            <a:r>
              <a:rPr lang="sv-SE" sz="1000" dirty="0" err="1">
                <a:solidFill>
                  <a:srgbClr val="444444"/>
                </a:solidFill>
                <a:ea typeface="Times New Roman" panose="02020603050405020304" pitchFamily="18" charset="0"/>
                <a:cs typeface="Mangal" panose="02040503050203030202" pitchFamily="18" charset="0"/>
              </a:rPr>
              <a:t>cold</a:t>
            </a:r>
            <a:r>
              <a:rPr lang="sv-SE" sz="1000" dirty="0">
                <a:solidFill>
                  <a:srgbClr val="444444"/>
                </a:solidFill>
                <a:ea typeface="Times New Roman" panose="02020603050405020304" pitchFamily="18" charset="0"/>
                <a:cs typeface="Mangal" panose="02040503050203030202" pitchFamily="18" charset="0"/>
              </a:rPr>
              <a:t> – </a:t>
            </a:r>
            <a:r>
              <a:rPr lang="sv-SE" sz="1000" dirty="0" err="1">
                <a:solidFill>
                  <a:srgbClr val="444444"/>
                </a:solidFill>
                <a:ea typeface="Times New Roman" panose="02020603050405020304" pitchFamily="18" charset="0"/>
                <a:cs typeface="Mangal" panose="02040503050203030202" pitchFamily="18" charset="0"/>
              </a:rPr>
              <a:t>laps</a:t>
            </a:r>
            <a:r>
              <a:rPr lang="sv-SE" sz="1000" dirty="0">
                <a:solidFill>
                  <a:srgbClr val="444444"/>
                </a:solidFill>
                <a:ea typeface="Times New Roman" panose="02020603050405020304" pitchFamily="18" charset="0"/>
                <a:cs typeface="Mangal" panose="02040503050203030202" pitchFamily="18" charset="0"/>
              </a:rPr>
              <a:t> = </a:t>
            </a:r>
            <a:r>
              <a:rPr lang="sv-SE" sz="1000" dirty="0" err="1">
                <a:solidFill>
                  <a:srgbClr val="444444"/>
                </a:solidFill>
                <a:ea typeface="Times New Roman" panose="02020603050405020304" pitchFamily="18" charset="0"/>
                <a:cs typeface="Mangal" panose="02040503050203030202" pitchFamily="18" charset="0"/>
              </a:rPr>
              <a:t>micro</a:t>
            </a:r>
            <a:r>
              <a:rPr lang="sv-SE" sz="1000" dirty="0">
                <a:solidFill>
                  <a:srgbClr val="444444"/>
                </a:solidFill>
                <a:ea typeface="Times New Roman" panose="02020603050405020304" pitchFamily="18" charset="0"/>
                <a:cs typeface="Mangal" panose="02040503050203030202" pitchFamily="18" charset="0"/>
              </a:rPr>
              <a:t> bindfel) kan reducera utmattningslivet med 50%. Dessa defekter bildas när smältbadet vid svetsningen inte riktigt förmår att binda till grundmaterialet men under vilka villkor dessa defekter bildas är inte tillräckligt utrett. Ett tiotal faktorer kan inverka. Bredvid svetsdefekter har svetsens geometri en central inverkan på utmattningslivet. Projektets mål är: Att identifiera vilka faktorer som styr defektbildningen och påverkar svetsens geometri. Att hitta defekter med icke förstörande och förstörande provningsmetoder. </a:t>
            </a:r>
          </a:p>
          <a:p>
            <a:pPr>
              <a:lnSpc>
                <a:spcPct val="107000"/>
              </a:lnSpc>
              <a:spcAft>
                <a:spcPts val="550"/>
              </a:spcAft>
            </a:pPr>
            <a:r>
              <a:rPr lang="sv-SE" sz="1400" b="1" dirty="0" smtClean="0">
                <a:solidFill>
                  <a:srgbClr val="444444"/>
                </a:solidFill>
                <a:ea typeface="Times New Roman" panose="02020603050405020304" pitchFamily="18" charset="0"/>
                <a:cs typeface="Mangal" panose="02040503050203030202" pitchFamily="18" charset="0"/>
              </a:rPr>
              <a:t>Förväntade </a:t>
            </a:r>
            <a:r>
              <a:rPr lang="sv-SE" sz="1400" b="1" dirty="0">
                <a:solidFill>
                  <a:srgbClr val="444444"/>
                </a:solidFill>
                <a:ea typeface="Times New Roman" panose="02020603050405020304" pitchFamily="18" charset="0"/>
                <a:cs typeface="Mangal" panose="02040503050203030202" pitchFamily="18" charset="0"/>
              </a:rPr>
              <a:t>effekter och </a:t>
            </a:r>
            <a:r>
              <a:rPr lang="sv-SE" sz="1400" b="1" dirty="0" smtClean="0">
                <a:solidFill>
                  <a:srgbClr val="444444"/>
                </a:solidFill>
                <a:ea typeface="Times New Roman" panose="02020603050405020304" pitchFamily="18" charset="0"/>
                <a:cs typeface="Mangal" panose="02040503050203030202" pitchFamily="18" charset="0"/>
              </a:rPr>
              <a:t>resultat</a:t>
            </a:r>
            <a:br>
              <a:rPr lang="sv-SE" sz="1400" b="1" dirty="0" smtClean="0">
                <a:solidFill>
                  <a:srgbClr val="444444"/>
                </a:solidFill>
                <a:ea typeface="Times New Roman" panose="02020603050405020304" pitchFamily="18" charset="0"/>
                <a:cs typeface="Mangal" panose="02040503050203030202" pitchFamily="18" charset="0"/>
              </a:rPr>
            </a:br>
            <a:r>
              <a:rPr lang="sv-SE" sz="1000" dirty="0" smtClean="0">
                <a:solidFill>
                  <a:srgbClr val="444444"/>
                </a:solidFill>
                <a:ea typeface="Times New Roman" panose="02020603050405020304" pitchFamily="18" charset="0"/>
                <a:cs typeface="Mangal" panose="02040503050203030202" pitchFamily="18" charset="0"/>
              </a:rPr>
              <a:t>Kunskap om hur Micro-bindfel</a:t>
            </a:r>
            <a:r>
              <a:rPr lang="sv-SE" sz="1000" dirty="0">
                <a:solidFill>
                  <a:srgbClr val="444444"/>
                </a:solidFill>
                <a:ea typeface="Times New Roman" panose="02020603050405020304" pitchFamily="18" charset="0"/>
                <a:cs typeface="Mangal" panose="02040503050203030202" pitchFamily="18" charset="0"/>
              </a:rPr>
              <a:t> </a:t>
            </a:r>
            <a:r>
              <a:rPr lang="sv-SE" sz="1000" dirty="0" smtClean="0">
                <a:solidFill>
                  <a:srgbClr val="444444"/>
                </a:solidFill>
                <a:ea typeface="Times New Roman" panose="02020603050405020304" pitchFamily="18" charset="0"/>
                <a:cs typeface="Mangal" panose="02040503050203030202" pitchFamily="18" charset="0"/>
              </a:rPr>
              <a:t>bildas och vilka faktorer som påverkar defektbildning, resulterar i produkter med förbättrade utmattnings-egenskaper. Resultaten  används och är spridda genom seminarier, workshops, utbildningar. Projektet bidrar till Robust och effektiv produktion, Resurseffektivitet,  ökad konkurrenskraft och tvärindustriell och vetenskaplig samverkan. En icke förstörande provningsmetod är identifierad som ger möjlighet att hitta </a:t>
            </a:r>
            <a:r>
              <a:rPr lang="sv-SE" sz="1000" dirty="0" err="1" smtClean="0">
                <a:solidFill>
                  <a:srgbClr val="444444"/>
                </a:solidFill>
                <a:ea typeface="Times New Roman" panose="02020603050405020304" pitchFamily="18" charset="0"/>
                <a:cs typeface="Mangal" panose="02040503050203030202" pitchFamily="18" charset="0"/>
              </a:rPr>
              <a:t>microdefekter</a:t>
            </a:r>
            <a:r>
              <a:rPr lang="sv-SE" sz="1000" dirty="0" smtClean="0">
                <a:solidFill>
                  <a:srgbClr val="444444"/>
                </a:solidFill>
                <a:ea typeface="Times New Roman" panose="02020603050405020304" pitchFamily="18" charset="0"/>
                <a:cs typeface="Mangal" panose="02040503050203030202" pitchFamily="18" charset="0"/>
              </a:rPr>
              <a:t> </a:t>
            </a:r>
            <a:r>
              <a:rPr lang="sv-SE" sz="1000" dirty="0" smtClean="0">
                <a:solidFill>
                  <a:srgbClr val="444444"/>
                </a:solidFill>
                <a:ea typeface="Times New Roman" panose="02020603050405020304" pitchFamily="18" charset="0"/>
                <a:cs typeface="Mangal" panose="02040503050203030202" pitchFamily="18" charset="0"/>
              </a:rPr>
              <a:t>som </a:t>
            </a:r>
            <a:r>
              <a:rPr lang="sv-SE" sz="1000" dirty="0" err="1" smtClean="0">
                <a:solidFill>
                  <a:srgbClr val="444444"/>
                </a:solidFill>
                <a:ea typeface="Times New Roman" panose="02020603050405020304" pitchFamily="18" charset="0"/>
                <a:cs typeface="Mangal" panose="02040503050203030202" pitchFamily="18" charset="0"/>
              </a:rPr>
              <a:t>cold-laps</a:t>
            </a:r>
            <a:r>
              <a:rPr lang="sv-SE" sz="1000" dirty="0" smtClean="0">
                <a:solidFill>
                  <a:srgbClr val="444444"/>
                </a:solidFill>
                <a:ea typeface="Times New Roman" panose="02020603050405020304" pitchFamily="18" charset="0"/>
                <a:cs typeface="Mangal" panose="02040503050203030202" pitchFamily="18" charset="0"/>
              </a:rPr>
              <a:t>.</a:t>
            </a:r>
            <a:endParaRPr lang="sv-SE" sz="1200" dirty="0" smtClean="0">
              <a:latin typeface="Calibri" panose="020F0502020204030204" pitchFamily="34" charset="0"/>
              <a:ea typeface="SimSun" panose="02010600030101010101" pitchFamily="2" charset="-122"/>
              <a:cs typeface="Mangal" panose="02040503050203030202" pitchFamily="18" charset="0"/>
            </a:endParaRPr>
          </a:p>
          <a:p>
            <a:pPr>
              <a:lnSpc>
                <a:spcPct val="107000"/>
              </a:lnSpc>
              <a:spcAft>
                <a:spcPts val="550"/>
              </a:spcAft>
            </a:pPr>
            <a:r>
              <a:rPr lang="sv-SE" sz="1400" b="1" dirty="0" smtClean="0">
                <a:solidFill>
                  <a:srgbClr val="444444"/>
                </a:solidFill>
                <a:ea typeface="Times New Roman" panose="02020603050405020304" pitchFamily="18" charset="0"/>
                <a:cs typeface="Mangal" panose="02040503050203030202" pitchFamily="18" charset="0"/>
              </a:rPr>
              <a:t>Planerat </a:t>
            </a:r>
            <a:r>
              <a:rPr lang="sv-SE" sz="1400" b="1" dirty="0">
                <a:solidFill>
                  <a:srgbClr val="444444"/>
                </a:solidFill>
                <a:ea typeface="Times New Roman" panose="02020603050405020304" pitchFamily="18" charset="0"/>
                <a:cs typeface="Mangal" panose="02040503050203030202" pitchFamily="18" charset="0"/>
              </a:rPr>
              <a:t>upplägg och </a:t>
            </a:r>
            <a:r>
              <a:rPr lang="sv-SE" sz="1400" b="1" dirty="0" smtClean="0">
                <a:solidFill>
                  <a:srgbClr val="444444"/>
                </a:solidFill>
                <a:ea typeface="Times New Roman" panose="02020603050405020304" pitchFamily="18" charset="0"/>
                <a:cs typeface="Mangal" panose="02040503050203030202" pitchFamily="18" charset="0"/>
              </a:rPr>
              <a:t>genomförande</a:t>
            </a:r>
            <a:br>
              <a:rPr lang="sv-SE" sz="1400" b="1" dirty="0" smtClean="0">
                <a:solidFill>
                  <a:srgbClr val="444444"/>
                </a:solidFill>
                <a:ea typeface="Times New Roman" panose="02020603050405020304" pitchFamily="18" charset="0"/>
                <a:cs typeface="Mangal" panose="02040503050203030202" pitchFamily="18" charset="0"/>
              </a:rPr>
            </a:br>
            <a:r>
              <a:rPr lang="sv-SE" sz="1000" dirty="0" smtClean="0">
                <a:solidFill>
                  <a:srgbClr val="444444"/>
                </a:solidFill>
                <a:ea typeface="Times New Roman" panose="02020603050405020304" pitchFamily="18" charset="0"/>
                <a:cs typeface="Mangal" panose="02040503050203030202" pitchFamily="18" charset="0"/>
              </a:rPr>
              <a:t>Projektet </a:t>
            </a:r>
            <a:r>
              <a:rPr lang="sv-SE" sz="1000" dirty="0">
                <a:solidFill>
                  <a:srgbClr val="444444"/>
                </a:solidFill>
                <a:ea typeface="Times New Roman" panose="02020603050405020304" pitchFamily="18" charset="0"/>
                <a:cs typeface="Mangal" panose="02040503050203030202" pitchFamily="18" charset="0"/>
              </a:rPr>
              <a:t>pågår från 2017-10 till </a:t>
            </a:r>
            <a:r>
              <a:rPr lang="sv-SE" sz="1000" dirty="0" smtClean="0">
                <a:solidFill>
                  <a:srgbClr val="444444"/>
                </a:solidFill>
                <a:ea typeface="Times New Roman" panose="02020603050405020304" pitchFamily="18" charset="0"/>
                <a:cs typeface="Mangal" panose="02040503050203030202" pitchFamily="18" charset="0"/>
              </a:rPr>
              <a:t>2020-01-31 och </a:t>
            </a:r>
            <a:r>
              <a:rPr lang="sv-SE" sz="1000" dirty="0">
                <a:solidFill>
                  <a:srgbClr val="444444"/>
                </a:solidFill>
                <a:ea typeface="Times New Roman" panose="02020603050405020304" pitchFamily="18" charset="0"/>
                <a:cs typeface="Mangal" panose="02040503050203030202" pitchFamily="18" charset="0"/>
              </a:rPr>
              <a:t>är indelat i 6 arbetspaket (AP), med beskrivning och ansvar enligt följande: AP1: </a:t>
            </a:r>
            <a:r>
              <a:rPr lang="en-US" sz="1000" dirty="0">
                <a:solidFill>
                  <a:srgbClr val="444444"/>
                </a:solidFill>
                <a:ea typeface="Times New Roman" panose="02020603050405020304" pitchFamily="18" charset="0"/>
                <a:cs typeface="Mangal" panose="02040503050203030202" pitchFamily="18" charset="0"/>
              </a:rPr>
              <a:t>Industrial requirements and selection of cases and </a:t>
            </a:r>
            <a:r>
              <a:rPr lang="en-US" sz="1000" dirty="0" smtClean="0">
                <a:solidFill>
                  <a:srgbClr val="444444"/>
                </a:solidFill>
                <a:ea typeface="Times New Roman" panose="02020603050405020304" pitchFamily="18" charset="0"/>
                <a:cs typeface="Mangal" panose="02040503050203030202" pitchFamily="18" charset="0"/>
              </a:rPr>
              <a:t>demonstrators (Swerea KIMAB);</a:t>
            </a:r>
            <a:r>
              <a:rPr lang="sv-SE" sz="1000" dirty="0" smtClean="0">
                <a:solidFill>
                  <a:srgbClr val="444444"/>
                </a:solidFill>
                <a:ea typeface="Times New Roman" panose="02020603050405020304" pitchFamily="18" charset="0"/>
                <a:cs typeface="Mangal" panose="02040503050203030202" pitchFamily="18" charset="0"/>
              </a:rPr>
              <a:t> </a:t>
            </a:r>
            <a:r>
              <a:rPr lang="sv-SE" sz="1000" dirty="0">
                <a:solidFill>
                  <a:srgbClr val="444444"/>
                </a:solidFill>
                <a:ea typeface="Times New Roman" panose="02020603050405020304" pitchFamily="18" charset="0"/>
                <a:cs typeface="Mangal" panose="02040503050203030202" pitchFamily="18" charset="0"/>
              </a:rPr>
              <a:t>AP2:  </a:t>
            </a:r>
            <a:r>
              <a:rPr lang="en-US" sz="1000" dirty="0">
                <a:solidFill>
                  <a:srgbClr val="444444"/>
                </a:solidFill>
                <a:ea typeface="Times New Roman" panose="02020603050405020304" pitchFamily="18" charset="0"/>
                <a:cs typeface="Mangal" panose="02040503050203030202" pitchFamily="18" charset="0"/>
              </a:rPr>
              <a:t>Round robin: Industrial input (</a:t>
            </a:r>
            <a:r>
              <a:rPr lang="en-US" sz="1000" dirty="0" err="1">
                <a:solidFill>
                  <a:srgbClr val="444444"/>
                </a:solidFill>
                <a:ea typeface="Times New Roman" panose="02020603050405020304" pitchFamily="18" charset="0"/>
                <a:cs typeface="Mangal" panose="02040503050203030202" pitchFamily="18" charset="0"/>
              </a:rPr>
              <a:t>VoestAlpine</a:t>
            </a:r>
            <a:r>
              <a:rPr lang="en-US" sz="1000" dirty="0">
                <a:solidFill>
                  <a:srgbClr val="444444"/>
                </a:solidFill>
                <a:ea typeface="Times New Roman" panose="02020603050405020304" pitchFamily="18" charset="0"/>
                <a:cs typeface="Mangal" panose="02040503050203030202" pitchFamily="18" charset="0"/>
              </a:rPr>
              <a:t> </a:t>
            </a:r>
            <a:r>
              <a:rPr lang="en-US" sz="1000" dirty="0" err="1">
                <a:solidFill>
                  <a:srgbClr val="444444"/>
                </a:solidFill>
                <a:ea typeface="Times New Roman" panose="02020603050405020304" pitchFamily="18" charset="0"/>
                <a:cs typeface="Mangal" panose="02040503050203030202" pitchFamily="18" charset="0"/>
              </a:rPr>
              <a:t>Böhler</a:t>
            </a:r>
            <a:r>
              <a:rPr lang="en-US" sz="1000" dirty="0">
                <a:solidFill>
                  <a:srgbClr val="444444"/>
                </a:solidFill>
                <a:ea typeface="Times New Roman" panose="02020603050405020304" pitchFamily="18" charset="0"/>
                <a:cs typeface="Mangal" panose="02040503050203030202" pitchFamily="18" charset="0"/>
              </a:rPr>
              <a:t> Welding Group Nordic AB) </a:t>
            </a:r>
            <a:r>
              <a:rPr lang="en-US" sz="1000" dirty="0" smtClean="0">
                <a:solidFill>
                  <a:srgbClr val="444444"/>
                </a:solidFill>
                <a:ea typeface="Times New Roman" panose="02020603050405020304" pitchFamily="18" charset="0"/>
                <a:cs typeface="Mangal" panose="02040503050203030202" pitchFamily="18" charset="0"/>
              </a:rPr>
              <a:t>;</a:t>
            </a:r>
            <a:r>
              <a:rPr lang="sv-SE" sz="1000" dirty="0" smtClean="0">
                <a:solidFill>
                  <a:srgbClr val="444444"/>
                </a:solidFill>
                <a:ea typeface="Times New Roman" panose="02020603050405020304" pitchFamily="18" charset="0"/>
                <a:cs typeface="Mangal" panose="02040503050203030202" pitchFamily="18" charset="0"/>
              </a:rPr>
              <a:t> </a:t>
            </a:r>
            <a:r>
              <a:rPr lang="sv-SE" sz="1000" dirty="0">
                <a:solidFill>
                  <a:srgbClr val="444444"/>
                </a:solidFill>
                <a:ea typeface="Times New Roman" panose="02020603050405020304" pitchFamily="18" charset="0"/>
                <a:cs typeface="Mangal" panose="02040503050203030202" pitchFamily="18" charset="0"/>
              </a:rPr>
              <a:t>AP3: </a:t>
            </a:r>
            <a:r>
              <a:rPr lang="en-US" sz="1000" dirty="0">
                <a:solidFill>
                  <a:srgbClr val="444444"/>
                </a:solidFill>
                <a:ea typeface="Times New Roman" panose="02020603050405020304" pitchFamily="18" charset="0"/>
                <a:cs typeface="Mangal" panose="02040503050203030202" pitchFamily="18" charset="0"/>
              </a:rPr>
              <a:t>Defect formation &amp; mechanism studies</a:t>
            </a:r>
            <a:r>
              <a:rPr lang="sv-SE" sz="1000" dirty="0">
                <a:solidFill>
                  <a:srgbClr val="444444"/>
                </a:solidFill>
                <a:ea typeface="Times New Roman" panose="02020603050405020304" pitchFamily="18" charset="0"/>
                <a:cs typeface="Mangal" panose="02040503050203030202" pitchFamily="18" charset="0"/>
              </a:rPr>
              <a:t>  (Swerea KIMAB</a:t>
            </a:r>
            <a:r>
              <a:rPr lang="sv-SE" sz="1000" dirty="0" smtClean="0">
                <a:solidFill>
                  <a:srgbClr val="444444"/>
                </a:solidFill>
                <a:ea typeface="Times New Roman" panose="02020603050405020304" pitchFamily="18" charset="0"/>
                <a:cs typeface="Mangal" panose="02040503050203030202" pitchFamily="18" charset="0"/>
              </a:rPr>
              <a:t>); </a:t>
            </a:r>
            <a:r>
              <a:rPr lang="sv-SE" sz="1000" dirty="0">
                <a:solidFill>
                  <a:srgbClr val="444444"/>
                </a:solidFill>
                <a:ea typeface="Times New Roman" panose="02020603050405020304" pitchFamily="18" charset="0"/>
                <a:cs typeface="Mangal" panose="02040503050203030202" pitchFamily="18" charset="0"/>
              </a:rPr>
              <a:t>AP4: </a:t>
            </a:r>
            <a:r>
              <a:rPr lang="en-US" sz="1000" dirty="0">
                <a:solidFill>
                  <a:srgbClr val="444444"/>
                </a:solidFill>
                <a:ea typeface="Times New Roman" panose="02020603050405020304" pitchFamily="18" charset="0"/>
                <a:cs typeface="Mangal" panose="02040503050203030202" pitchFamily="18" charset="0"/>
              </a:rPr>
              <a:t>Detection of geometrical defects (NDT + destructive)</a:t>
            </a:r>
            <a:r>
              <a:rPr lang="sv-SE" sz="1000" dirty="0">
                <a:solidFill>
                  <a:srgbClr val="444444"/>
                </a:solidFill>
                <a:ea typeface="Times New Roman" panose="02020603050405020304" pitchFamily="18" charset="0"/>
                <a:cs typeface="Mangal" panose="02040503050203030202" pitchFamily="18" charset="0"/>
              </a:rPr>
              <a:t> (KTH – </a:t>
            </a:r>
            <a:r>
              <a:rPr lang="sv-SE" sz="1000" dirty="0" err="1">
                <a:solidFill>
                  <a:srgbClr val="444444"/>
                </a:solidFill>
                <a:ea typeface="Times New Roman" panose="02020603050405020304" pitchFamily="18" charset="0"/>
                <a:cs typeface="Mangal" panose="02040503050203030202" pitchFamily="18" charset="0"/>
              </a:rPr>
              <a:t>Lightweight</a:t>
            </a:r>
            <a:r>
              <a:rPr lang="sv-SE" sz="1000" dirty="0">
                <a:solidFill>
                  <a:srgbClr val="444444"/>
                </a:solidFill>
                <a:ea typeface="Times New Roman" panose="02020603050405020304" pitchFamily="18" charset="0"/>
                <a:cs typeface="Mangal" panose="02040503050203030202" pitchFamily="18" charset="0"/>
              </a:rPr>
              <a:t>  </a:t>
            </a:r>
            <a:r>
              <a:rPr lang="sv-SE" sz="1000" dirty="0" err="1">
                <a:solidFill>
                  <a:srgbClr val="444444"/>
                </a:solidFill>
                <a:ea typeface="Times New Roman" panose="02020603050405020304" pitchFamily="18" charset="0"/>
                <a:cs typeface="Mangal" panose="02040503050203030202" pitchFamily="18" charset="0"/>
              </a:rPr>
              <a:t>Structures</a:t>
            </a:r>
            <a:r>
              <a:rPr lang="sv-SE" sz="1000" dirty="0" smtClean="0">
                <a:solidFill>
                  <a:srgbClr val="444444"/>
                </a:solidFill>
                <a:ea typeface="Times New Roman" panose="02020603050405020304" pitchFamily="18" charset="0"/>
                <a:cs typeface="Mangal" panose="02040503050203030202" pitchFamily="18" charset="0"/>
              </a:rPr>
              <a:t>); AP5</a:t>
            </a:r>
            <a:r>
              <a:rPr lang="sv-SE" sz="1000" dirty="0">
                <a:solidFill>
                  <a:srgbClr val="444444"/>
                </a:solidFill>
                <a:ea typeface="Times New Roman" panose="02020603050405020304" pitchFamily="18" charset="0"/>
                <a:cs typeface="Mangal" panose="02040503050203030202" pitchFamily="18" charset="0"/>
              </a:rPr>
              <a:t>: </a:t>
            </a:r>
            <a:r>
              <a:rPr lang="en-GB" sz="1000" dirty="0">
                <a:solidFill>
                  <a:srgbClr val="444444"/>
                </a:solidFill>
                <a:ea typeface="Times New Roman" panose="02020603050405020304" pitchFamily="18" charset="0"/>
                <a:cs typeface="Mangal" panose="02040503050203030202" pitchFamily="18" charset="0"/>
              </a:rPr>
              <a:t>Verification of mechanisms and quality, Demonstrator development </a:t>
            </a:r>
            <a:r>
              <a:rPr lang="sv-SE" sz="1000" dirty="0">
                <a:solidFill>
                  <a:srgbClr val="444444"/>
                </a:solidFill>
                <a:ea typeface="Times New Roman" panose="02020603050405020304" pitchFamily="18" charset="0"/>
                <a:cs typeface="Mangal" panose="02040503050203030202" pitchFamily="18" charset="0"/>
              </a:rPr>
              <a:t> (Swerea KIMAB</a:t>
            </a:r>
            <a:r>
              <a:rPr lang="sv-SE" sz="1000" dirty="0" smtClean="0">
                <a:solidFill>
                  <a:srgbClr val="444444"/>
                </a:solidFill>
                <a:ea typeface="Times New Roman" panose="02020603050405020304" pitchFamily="18" charset="0"/>
                <a:cs typeface="Mangal" panose="02040503050203030202" pitchFamily="18" charset="0"/>
              </a:rPr>
              <a:t>); </a:t>
            </a:r>
            <a:r>
              <a:rPr lang="sv-SE" sz="1000" dirty="0">
                <a:solidFill>
                  <a:srgbClr val="444444"/>
                </a:solidFill>
                <a:ea typeface="Times New Roman" panose="02020603050405020304" pitchFamily="18" charset="0"/>
                <a:cs typeface="Mangal" panose="02040503050203030202" pitchFamily="18" charset="0"/>
              </a:rPr>
              <a:t>AP6: </a:t>
            </a:r>
            <a:r>
              <a:rPr lang="en-US" sz="1000" dirty="0">
                <a:solidFill>
                  <a:srgbClr val="444444"/>
                </a:solidFill>
                <a:ea typeface="Times New Roman" panose="02020603050405020304" pitchFamily="18" charset="0"/>
                <a:cs typeface="Mangal" panose="02040503050203030202" pitchFamily="18" charset="0"/>
              </a:rPr>
              <a:t>Project management &amp; Dissemination</a:t>
            </a:r>
            <a:r>
              <a:rPr lang="sv-SE" sz="1000" dirty="0">
                <a:solidFill>
                  <a:srgbClr val="444444"/>
                </a:solidFill>
                <a:ea typeface="Times New Roman" panose="02020603050405020304" pitchFamily="18" charset="0"/>
                <a:cs typeface="Mangal" panose="02040503050203030202" pitchFamily="18" charset="0"/>
              </a:rPr>
              <a:t> (Swerea KIMAB </a:t>
            </a:r>
            <a:r>
              <a:rPr lang="sv-SE" sz="1000" dirty="0" smtClean="0">
                <a:solidFill>
                  <a:srgbClr val="444444"/>
                </a:solidFill>
                <a:ea typeface="Times New Roman" panose="02020603050405020304" pitchFamily="18" charset="0"/>
                <a:cs typeface="Mangal" panose="02040503050203030202" pitchFamily="18" charset="0"/>
              </a:rPr>
              <a:t>+ Swedish </a:t>
            </a:r>
            <a:r>
              <a:rPr lang="sv-SE" sz="1000" dirty="0" err="1" smtClean="0">
                <a:solidFill>
                  <a:srgbClr val="444444"/>
                </a:solidFill>
                <a:ea typeface="Times New Roman" panose="02020603050405020304" pitchFamily="18" charset="0"/>
                <a:cs typeface="Mangal" panose="02040503050203030202" pitchFamily="18" charset="0"/>
              </a:rPr>
              <a:t>Welding</a:t>
            </a:r>
            <a:r>
              <a:rPr lang="sv-SE" sz="1000" dirty="0" smtClean="0">
                <a:solidFill>
                  <a:srgbClr val="444444"/>
                </a:solidFill>
                <a:ea typeface="Times New Roman" panose="02020603050405020304" pitchFamily="18" charset="0"/>
                <a:cs typeface="Mangal" panose="02040503050203030202" pitchFamily="18" charset="0"/>
              </a:rPr>
              <a:t> Commission) </a:t>
            </a:r>
            <a:r>
              <a:rPr lang="sv-SE" sz="1000" dirty="0" smtClean="0">
                <a:solidFill>
                  <a:srgbClr val="444444"/>
                </a:solidFill>
                <a:ea typeface="Times New Roman" panose="02020603050405020304" pitchFamily="18" charset="0"/>
                <a:cs typeface="Mangal" panose="02040503050203030202" pitchFamily="18" charset="0"/>
              </a:rPr>
              <a:t>Deltagande </a:t>
            </a:r>
            <a:r>
              <a:rPr lang="sv-SE" sz="1000" dirty="0">
                <a:solidFill>
                  <a:srgbClr val="444444"/>
                </a:solidFill>
                <a:ea typeface="Times New Roman" panose="02020603050405020304" pitchFamily="18" charset="0"/>
                <a:cs typeface="Mangal" panose="02040503050203030202" pitchFamily="18" charset="0"/>
              </a:rPr>
              <a:t>i nätverksträffar och konferenser, samverkan med andra projekt. Resultaten ska </a:t>
            </a:r>
            <a:r>
              <a:rPr lang="sv-SE" sz="1000" dirty="0" smtClean="0">
                <a:solidFill>
                  <a:srgbClr val="444444"/>
                </a:solidFill>
                <a:ea typeface="Times New Roman" panose="02020603050405020304" pitchFamily="18" charset="0"/>
                <a:cs typeface="Mangal" panose="02040503050203030202" pitchFamily="18" charset="0"/>
              </a:rPr>
              <a:t>även tillgängliggöras </a:t>
            </a:r>
            <a:r>
              <a:rPr lang="sv-SE" sz="1000" dirty="0">
                <a:solidFill>
                  <a:srgbClr val="444444"/>
                </a:solidFill>
                <a:ea typeface="Times New Roman" panose="02020603050405020304" pitchFamily="18" charset="0"/>
                <a:cs typeface="Mangal" panose="02040503050203030202" pitchFamily="18" charset="0"/>
              </a:rPr>
              <a:t>via </a:t>
            </a:r>
            <a:r>
              <a:rPr lang="sv-SE" sz="1000" dirty="0" smtClean="0">
                <a:solidFill>
                  <a:srgbClr val="444444"/>
                </a:solidFill>
                <a:ea typeface="Times New Roman" panose="02020603050405020304" pitchFamily="18" charset="0"/>
                <a:cs typeface="Mangal" panose="02040503050203030202" pitchFamily="18" charset="0"/>
              </a:rPr>
              <a:t>seminarier</a:t>
            </a:r>
            <a:r>
              <a:rPr lang="sv-SE" sz="1000" dirty="0">
                <a:solidFill>
                  <a:srgbClr val="444444"/>
                </a:solidFill>
                <a:ea typeface="Times New Roman" panose="02020603050405020304" pitchFamily="18" charset="0"/>
                <a:cs typeface="Mangal" panose="02040503050203030202" pitchFamily="18" charset="0"/>
              </a:rPr>
              <a:t> </a:t>
            </a:r>
            <a:r>
              <a:rPr lang="sv-SE" sz="1000" dirty="0" smtClean="0">
                <a:solidFill>
                  <a:srgbClr val="444444"/>
                </a:solidFill>
                <a:ea typeface="Times New Roman" panose="02020603050405020304" pitchFamily="18" charset="0"/>
                <a:cs typeface="Mangal" panose="02040503050203030202" pitchFamily="18" charset="0"/>
              </a:rPr>
              <a:t>och utbildning.</a:t>
            </a:r>
            <a:endParaRPr lang="sv-SE" sz="1000" dirty="0">
              <a:solidFill>
                <a:srgbClr val="444444"/>
              </a:solidFill>
              <a:ea typeface="Times New Roman" panose="02020603050405020304" pitchFamily="18" charset="0"/>
              <a:cs typeface="Mangal" panose="02040503050203030202" pitchFamily="18" charset="0"/>
            </a:endParaRPr>
          </a:p>
        </p:txBody>
      </p:sp>
      <p:grpSp>
        <p:nvGrpSpPr>
          <p:cNvPr id="3" name="Grupp 2"/>
          <p:cNvGrpSpPr/>
          <p:nvPr/>
        </p:nvGrpSpPr>
        <p:grpSpPr>
          <a:xfrm>
            <a:off x="5724128" y="1031272"/>
            <a:ext cx="2787340" cy="1893672"/>
            <a:chOff x="5537239" y="476672"/>
            <a:chExt cx="3507420" cy="2397728"/>
          </a:xfrm>
        </p:grpSpPr>
        <p:pic>
          <p:nvPicPr>
            <p:cNvPr id="4"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37239" y="476672"/>
              <a:ext cx="3507420" cy="23977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Vänster 4"/>
            <p:cNvSpPr/>
            <p:nvPr/>
          </p:nvSpPr>
          <p:spPr>
            <a:xfrm>
              <a:off x="8172400" y="1798088"/>
              <a:ext cx="792088" cy="334768"/>
            </a:xfrm>
            <a:prstGeom prst="leftArrow">
              <a:avLst/>
            </a:prstGeom>
            <a:solidFill>
              <a:srgbClr val="C00000"/>
            </a:solidFill>
            <a:scene3d>
              <a:camera prst="orthographicFront">
                <a:rot lat="0" lon="0" rev="36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318793252"/>
      </p:ext>
    </p:extLst>
  </p:cSld>
  <p:clrMapOvr>
    <a:masterClrMapping/>
  </p:clrMapOvr>
</p:sld>
</file>

<file path=ppt/theme/theme1.xml><?xml version="1.0" encoding="utf-8"?>
<a:theme xmlns:a="http://schemas.openxmlformats.org/drawingml/2006/main" name="Blank PowerPoint Presentatio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 PowerPoint Presentation</Template>
  <TotalTime>310</TotalTime>
  <Words>10</Words>
  <Application>Microsoft Office PowerPoint</Application>
  <PresentationFormat>Bildspel på skärmen (4:3)</PresentationFormat>
  <Paragraphs>15</Paragraphs>
  <Slides>1</Slides>
  <Notes>0</Notes>
  <HiddenSlides>0</HiddenSlides>
  <MMClips>0</MMClips>
  <ScaleCrop>false</ScaleCrop>
  <HeadingPairs>
    <vt:vector size="4" baseType="variant">
      <vt:variant>
        <vt:lpstr>Tema</vt:lpstr>
      </vt:variant>
      <vt:variant>
        <vt:i4>1</vt:i4>
      </vt:variant>
      <vt:variant>
        <vt:lpstr>Bildrubriker</vt:lpstr>
      </vt:variant>
      <vt:variant>
        <vt:i4>1</vt:i4>
      </vt:variant>
    </vt:vector>
  </HeadingPairs>
  <TitlesOfParts>
    <vt:vector size="2" baseType="lpstr">
      <vt:lpstr>Blank PowerPoint Presentation</vt:lpstr>
      <vt:lpstr>PowerPoint-presentation</vt:lpstr>
    </vt:vector>
  </TitlesOfParts>
  <Company>Scania CV AB</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Hedegård</dc:creator>
  <cp:lastModifiedBy>Joakim Hedegård</cp:lastModifiedBy>
  <cp:revision>531</cp:revision>
  <dcterms:created xsi:type="dcterms:W3CDTF">2010-05-14T13:25:51Z</dcterms:created>
  <dcterms:modified xsi:type="dcterms:W3CDTF">2018-01-12T14:27:05Z</dcterms:modified>
</cp:coreProperties>
</file>